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5"/>
  </p:notesMasterIdLst>
  <p:sldIdLst>
    <p:sldId id="256" r:id="rId2"/>
    <p:sldId id="306" r:id="rId3"/>
    <p:sldId id="301" r:id="rId4"/>
    <p:sldId id="309" r:id="rId5"/>
    <p:sldId id="293" r:id="rId6"/>
    <p:sldId id="305" r:id="rId7"/>
    <p:sldId id="307" r:id="rId8"/>
    <p:sldId id="312" r:id="rId9"/>
    <p:sldId id="310" r:id="rId10"/>
    <p:sldId id="311" r:id="rId11"/>
    <p:sldId id="313" r:id="rId12"/>
    <p:sldId id="295" r:id="rId13"/>
    <p:sldId id="291" r:id="rId1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80808"/>
    <a:srgbClr val="800080"/>
    <a:srgbClr val="333399"/>
    <a:srgbClr val="993366"/>
    <a:srgbClr val="6600CC"/>
    <a:srgbClr val="D60093"/>
    <a:srgbClr val="CC00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679" autoAdjust="0"/>
  </p:normalViewPr>
  <p:slideViewPr>
    <p:cSldViewPr>
      <p:cViewPr>
        <p:scale>
          <a:sx n="75" d="100"/>
          <a:sy n="75" d="100"/>
        </p:scale>
        <p:origin x="-18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s-E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s-E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s-E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15FD23D-602C-4764-94CC-918A5A7456B5}"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57850-538D-4BF3-95B6-B0EE7C342CE9}" type="slidenum">
              <a:rPr lang="es-ES"/>
              <a:pPr/>
              <a:t>1</a:t>
            </a:fld>
            <a:endParaRPr lang="es-E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5FD23D-602C-4764-94CC-918A5A7456B5}"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5FD23D-602C-4764-94CC-918A5A7456B5}"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11FD5-2BA8-4B98-A576-A5AA871139AF}" type="slidenum">
              <a:rPr lang="es-ES"/>
              <a:pPr/>
              <a:t>5</a:t>
            </a:fld>
            <a:endParaRPr lang="es-E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5FD23D-602C-4764-94CC-918A5A7456B5}" type="slidenum">
              <a:rPr lang="es-ES" smtClean="0"/>
              <a:pPr/>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5FD23D-602C-4764-94CC-918A5A7456B5}" type="slidenum">
              <a:rPr lang="es-ES" smtClean="0"/>
              <a:pPr/>
              <a:t>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363B1-2036-4FD8-8B0F-B49802CE76B9}" type="slidenum">
              <a:rPr lang="es-ES"/>
              <a:pPr/>
              <a:t>12</a:t>
            </a:fld>
            <a:endParaRPr lang="es-E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F1442-BAA5-4E7C-AFD9-CB81FE57B20A}" type="slidenum">
              <a:rPr lang="es-ES"/>
              <a:pPr/>
              <a:t>13</a:t>
            </a:fld>
            <a:endParaRPr lang="es-E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0770" name="Group 2"/>
          <p:cNvGrpSpPr>
            <a:grpSpLocks/>
          </p:cNvGrpSpPr>
          <p:nvPr/>
        </p:nvGrpSpPr>
        <p:grpSpPr bwMode="auto">
          <a:xfrm>
            <a:off x="4716463" y="5345113"/>
            <a:ext cx="4427537" cy="1512887"/>
            <a:chOff x="2971" y="3367"/>
            <a:chExt cx="2789" cy="953"/>
          </a:xfrm>
        </p:grpSpPr>
        <p:sp>
          <p:nvSpPr>
            <p:cNvPr id="160771"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s-MX"/>
            </a:p>
          </p:txBody>
        </p:sp>
        <p:sp>
          <p:nvSpPr>
            <p:cNvPr id="160772"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60773"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60774"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60775"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60776"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60777"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60778"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60779"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60780"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60781"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60782"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60783"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60784"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60785"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grpSp>
      <p:sp>
        <p:nvSpPr>
          <p:cNvPr id="160786"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s-ES"/>
              <a:t>Haga clic para cambiar el estilo de título	</a:t>
            </a:r>
          </a:p>
        </p:txBody>
      </p:sp>
      <p:sp>
        <p:nvSpPr>
          <p:cNvPr id="16078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s-ES"/>
              <a:t>Haga clic para modificar el estilo de subtítulo del patrón</a:t>
            </a:r>
          </a:p>
        </p:txBody>
      </p:sp>
      <p:sp>
        <p:nvSpPr>
          <p:cNvPr id="160788" name="Rectangle 20"/>
          <p:cNvSpPr>
            <a:spLocks noGrp="1" noChangeArrowheads="1"/>
          </p:cNvSpPr>
          <p:nvPr>
            <p:ph type="dt" sz="quarter" idx="2"/>
          </p:nvPr>
        </p:nvSpPr>
        <p:spPr/>
        <p:txBody>
          <a:bodyPr/>
          <a:lstStyle>
            <a:lvl1pPr>
              <a:defRPr/>
            </a:lvl1pPr>
          </a:lstStyle>
          <a:p>
            <a:endParaRPr lang="es-ES"/>
          </a:p>
        </p:txBody>
      </p:sp>
      <p:sp>
        <p:nvSpPr>
          <p:cNvPr id="160789" name="Rectangle 21"/>
          <p:cNvSpPr>
            <a:spLocks noGrp="1" noChangeArrowheads="1"/>
          </p:cNvSpPr>
          <p:nvPr>
            <p:ph type="ftr" sz="quarter" idx="3"/>
          </p:nvPr>
        </p:nvSpPr>
        <p:spPr/>
        <p:txBody>
          <a:bodyPr/>
          <a:lstStyle>
            <a:lvl1pPr>
              <a:defRPr/>
            </a:lvl1pPr>
          </a:lstStyle>
          <a:p>
            <a:endParaRPr lang="es-ES"/>
          </a:p>
        </p:txBody>
      </p:sp>
      <p:sp>
        <p:nvSpPr>
          <p:cNvPr id="160790" name="Rectangle 22"/>
          <p:cNvSpPr>
            <a:spLocks noGrp="1" noChangeArrowheads="1"/>
          </p:cNvSpPr>
          <p:nvPr>
            <p:ph type="sldNum" sz="quarter" idx="4"/>
          </p:nvPr>
        </p:nvSpPr>
        <p:spPr/>
        <p:txBody>
          <a:bodyPr/>
          <a:lstStyle>
            <a:lvl1pPr>
              <a:defRPr/>
            </a:lvl1pPr>
          </a:lstStyle>
          <a:p>
            <a:fld id="{999C70BC-1380-4D99-84B7-6C702D995874}"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927FAE2-1D19-4179-8568-568F3B1FC3A5}"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1F4ECA2-377C-4167-A8E1-4FD31851A55A}"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E19E930-028D-4B9F-A02F-C731B4968ADD}" type="slidenum">
              <a:rPr lang="es-ES"/>
              <a:pPr/>
              <a:t>‹Nº›</a:t>
            </a:fld>
            <a:endParaRPr lang="es-E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F7C2D9E-9BD5-49EC-86AF-A6792D233FF4}"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C208CE7-0B60-4B4C-93A6-CE3EEA0EE633}"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010F4A06-F904-45EE-827F-8D396E3BF78E}"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F2CE0503-18DC-4C24-87FE-2E59468A4163}"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6EDF4455-5B36-4BD7-9DED-940CEB68C9B0}"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4298E69-EA94-4F9F-8A23-3DEAE2F16F0F}"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E77BF7DE-B0F5-41FA-A896-4D5575727717}"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59746" name="Group 2"/>
          <p:cNvGrpSpPr>
            <a:grpSpLocks/>
          </p:cNvGrpSpPr>
          <p:nvPr/>
        </p:nvGrpSpPr>
        <p:grpSpPr bwMode="auto">
          <a:xfrm>
            <a:off x="4716463" y="5345113"/>
            <a:ext cx="4427537" cy="1512887"/>
            <a:chOff x="2971" y="3367"/>
            <a:chExt cx="2789" cy="953"/>
          </a:xfrm>
        </p:grpSpPr>
        <p:sp>
          <p:nvSpPr>
            <p:cNvPr id="159747"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s-MX"/>
            </a:p>
          </p:txBody>
        </p:sp>
        <p:sp>
          <p:nvSpPr>
            <p:cNvPr id="159748"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59749"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59750"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59751"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59752"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59753"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59754"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59755"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59756"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59757"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59758"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59759"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59760"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sp>
          <p:nvSpPr>
            <p:cNvPr id="159761"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s-MX"/>
            </a:p>
          </p:txBody>
        </p:sp>
      </p:grpSp>
      <p:sp>
        <p:nvSpPr>
          <p:cNvPr id="159762"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 smtClean="0"/>
              <a:t>Haga clic para cambiar el estilo de título	</a:t>
            </a:r>
          </a:p>
        </p:txBody>
      </p:sp>
      <p:sp>
        <p:nvSpPr>
          <p:cNvPr id="159763"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s-ES"/>
          </a:p>
        </p:txBody>
      </p:sp>
      <p:sp>
        <p:nvSpPr>
          <p:cNvPr id="15976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s-ES"/>
          </a:p>
        </p:txBody>
      </p:sp>
      <p:sp>
        <p:nvSpPr>
          <p:cNvPr id="159765"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AA417B86-35D1-4090-90C2-F33DB9F3418B}" type="slidenum">
              <a:rPr lang="es-ES"/>
              <a:pPr/>
              <a:t>‹Nº›</a:t>
            </a:fld>
            <a:endParaRPr lang="es-ES"/>
          </a:p>
        </p:txBody>
      </p:sp>
      <p:sp>
        <p:nvSpPr>
          <p:cNvPr id="15976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atd piria 1.jpg"/>
          <p:cNvPicPr>
            <a:picLocks noChangeAspect="1"/>
          </p:cNvPicPr>
          <p:nvPr/>
        </p:nvPicPr>
        <p:blipFill>
          <a:blip r:embed="rId3" cstate="print"/>
          <a:stretch>
            <a:fillRect/>
          </a:stretch>
        </p:blipFill>
        <p:spPr>
          <a:xfrm>
            <a:off x="0" y="27384"/>
            <a:ext cx="9144000" cy="6858000"/>
          </a:xfrm>
          <a:prstGeom prst="rect">
            <a:avLst/>
          </a:prstGeom>
        </p:spPr>
      </p:pic>
      <p:sp>
        <p:nvSpPr>
          <p:cNvPr id="2055" name="WordArt 7"/>
          <p:cNvSpPr>
            <a:spLocks noChangeArrowheads="1" noChangeShapeType="1" noTextEdit="1"/>
          </p:cNvSpPr>
          <p:nvPr/>
        </p:nvSpPr>
        <p:spPr bwMode="auto">
          <a:xfrm rot="20953413">
            <a:off x="60062" y="519576"/>
            <a:ext cx="5668661" cy="1177124"/>
          </a:xfrm>
          <a:prstGeom prst="rect">
            <a:avLst/>
          </a:prstGeom>
        </p:spPr>
        <p:txBody>
          <a:bodyPr wrap="none" fromWordArt="1">
            <a:prstTxWarp prst="textPlain">
              <a:avLst>
                <a:gd name="adj" fmla="val 50000"/>
              </a:avLst>
            </a:prstTxWarp>
          </a:bodyPr>
          <a:lstStyle/>
          <a:p>
            <a:pPr algn="ctr"/>
            <a:r>
              <a:rPr lang="es-MX" sz="3600" kern="10" dirty="0" smtClean="0">
                <a:ln w="9525">
                  <a:solidFill>
                    <a:srgbClr val="080808"/>
                  </a:solidFill>
                  <a:round/>
                  <a:headEnd/>
                  <a:tailEnd/>
                </a:ln>
                <a:latin typeface="Arial Black"/>
              </a:rPr>
              <a:t>Comisión Condiciones de Trabajo docente</a:t>
            </a:r>
            <a:endParaRPr lang="es-MX" sz="3600" kern="10" dirty="0">
              <a:ln w="9525">
                <a:solidFill>
                  <a:srgbClr val="080808"/>
                </a:solidFill>
                <a:round/>
                <a:headEnd/>
                <a:tailEnd/>
              </a:ln>
              <a:latin typeface="Arial Black"/>
            </a:endParaRPr>
          </a:p>
        </p:txBody>
      </p:sp>
      <p:sp>
        <p:nvSpPr>
          <p:cNvPr id="2058" name="Rectangle 10"/>
          <p:cNvSpPr>
            <a:spLocks noGrp="1" noChangeArrowheads="1"/>
          </p:cNvSpPr>
          <p:nvPr>
            <p:ph type="body" sz="half" idx="4294967295"/>
          </p:nvPr>
        </p:nvSpPr>
        <p:spPr>
          <a:xfrm>
            <a:off x="0" y="4365104"/>
            <a:ext cx="4105275" cy="1224135"/>
          </a:xfrm>
        </p:spPr>
        <p:txBody>
          <a:bodyPr/>
          <a:lstStyle/>
          <a:p>
            <a:r>
              <a:rPr lang="es-MX" sz="2400" dirty="0"/>
              <a:t>Equipo de Trabajo</a:t>
            </a:r>
            <a:r>
              <a:rPr lang="es-MX" sz="2400" dirty="0" smtClean="0"/>
              <a:t>:</a:t>
            </a:r>
          </a:p>
          <a:p>
            <a:r>
              <a:rPr lang="es-ES_tradnl" sz="1400" dirty="0" smtClean="0"/>
              <a:t>Gastón Sosa, </a:t>
            </a:r>
            <a:r>
              <a:rPr lang="es-ES_tradnl" sz="1400" dirty="0" err="1" smtClean="0"/>
              <a:t>Flavia</a:t>
            </a:r>
            <a:r>
              <a:rPr lang="es-ES_tradnl" sz="1400" dirty="0" smtClean="0"/>
              <a:t> Lemos, Sergio </a:t>
            </a:r>
            <a:r>
              <a:rPr lang="es-ES_tradnl" sz="1400" dirty="0" err="1" smtClean="0"/>
              <a:t>Ney</a:t>
            </a:r>
            <a:r>
              <a:rPr lang="es-ES_tradnl" sz="1400" dirty="0" smtClean="0"/>
              <a:t>, Karina </a:t>
            </a:r>
            <a:r>
              <a:rPr lang="es-ES_tradnl" sz="1400" dirty="0" err="1" smtClean="0"/>
              <a:t>Juanvelz</a:t>
            </a:r>
            <a:r>
              <a:rPr lang="es-ES_tradnl" sz="1400" dirty="0" smtClean="0"/>
              <a:t> , Gino Martínez, Carlos Olivera, Ernesto González, Elena </a:t>
            </a:r>
            <a:r>
              <a:rPr lang="es-ES_tradnl" sz="1400" dirty="0" err="1" smtClean="0"/>
              <a:t>Abeledo</a:t>
            </a:r>
            <a:r>
              <a:rPr lang="es-ES_tradnl" sz="1400" dirty="0" smtClean="0"/>
              <a:t>, </a:t>
            </a:r>
            <a:r>
              <a:rPr lang="es-ES_tradnl" sz="1400" dirty="0" err="1" smtClean="0"/>
              <a:t>Ruben</a:t>
            </a:r>
            <a:r>
              <a:rPr lang="es-ES_tradnl" sz="1400" dirty="0" smtClean="0"/>
              <a:t> </a:t>
            </a:r>
            <a:r>
              <a:rPr lang="es-ES_tradnl" sz="1400" dirty="0" err="1" smtClean="0"/>
              <a:t>Borthagaray</a:t>
            </a:r>
            <a:r>
              <a:rPr lang="es-ES_tradnl" sz="1400" dirty="0" smtClean="0"/>
              <a:t>, Andrés Martínez, Lourdes Pintos, Milton Vera, Alicia </a:t>
            </a:r>
            <a:r>
              <a:rPr lang="es-ES_tradnl" sz="1400" dirty="0" err="1" smtClean="0"/>
              <a:t>Lavega</a:t>
            </a:r>
            <a:r>
              <a:rPr lang="es-ES_tradnl" sz="1400" dirty="0" smtClean="0"/>
              <a:t> y  Carlos Rosa.</a:t>
            </a:r>
            <a:endParaRPr lang="es-ES" sz="1400" dirty="0" smtClean="0"/>
          </a:p>
          <a:p>
            <a:endParaRPr lang="es-MX" sz="2400" dirty="0"/>
          </a:p>
          <a:p>
            <a:pPr>
              <a:buFont typeface="Wingdings" pitchFamily="2" charset="2"/>
              <a:buNone/>
            </a:pPr>
            <a:endParaRPr lang="es-ES" sz="1800" dirty="0"/>
          </a:p>
        </p:txBody>
      </p:sp>
      <p:sp>
        <p:nvSpPr>
          <p:cNvPr id="2060" name="WordArt 12"/>
          <p:cNvSpPr>
            <a:spLocks noChangeArrowheads="1" noChangeShapeType="1" noTextEdit="1"/>
          </p:cNvSpPr>
          <p:nvPr/>
        </p:nvSpPr>
        <p:spPr bwMode="auto">
          <a:xfrm>
            <a:off x="6192838" y="1484784"/>
            <a:ext cx="2951162" cy="1008063"/>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ngsana New"/>
                <a:cs typeface="Angsana New"/>
              </a:rPr>
              <a:t>A.N.T.D</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ngsana New"/>
              <a:cs typeface="Angsana New"/>
            </a:endParaRPr>
          </a:p>
        </p:txBody>
      </p:sp>
      <p:sp>
        <p:nvSpPr>
          <p:cNvPr id="8" name="7 Rectángulo"/>
          <p:cNvSpPr/>
          <p:nvPr/>
        </p:nvSpPr>
        <p:spPr>
          <a:xfrm>
            <a:off x="3599384" y="5373216"/>
            <a:ext cx="5544616" cy="1631216"/>
          </a:xfrm>
          <a:prstGeom prst="rect">
            <a:avLst/>
          </a:prstGeom>
          <a:noFill/>
        </p:spPr>
        <p:txBody>
          <a:bodyPr wrap="square" lIns="91440" tIns="45720" rIns="91440" bIns="45720">
            <a:spAutoFit/>
          </a:bodyPr>
          <a:lstStyle/>
          <a:p>
            <a:pPr algn="ctr"/>
            <a:endParaRPr lang="es-E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r>
              <a:rPr lang="es-ES" sz="1600" b="1" dirty="0" smtClean="0"/>
              <a:t>o</a:t>
            </a:r>
            <a:endParaRPr lang="es-ES" sz="1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endParaRPr lang="es-E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endParaRPr lang="es-ES" sz="2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9" name="8 Rectángulo"/>
          <p:cNvSpPr/>
          <p:nvPr/>
        </p:nvSpPr>
        <p:spPr>
          <a:xfrm>
            <a:off x="611560" y="3429000"/>
            <a:ext cx="5832648" cy="276999"/>
          </a:xfrm>
          <a:prstGeom prst="rect">
            <a:avLst/>
          </a:prstGeom>
        </p:spPr>
        <p:txBody>
          <a:bodyPr wrap="square">
            <a:spAutoFit/>
          </a:bodyPr>
          <a:lstStyle/>
          <a:p>
            <a:pPr algn="ctr"/>
            <a:r>
              <a:rPr lang="es-ES" sz="1200" b="1" dirty="0" smtClean="0"/>
              <a:t>Milton, Karina, </a:t>
            </a:r>
            <a:r>
              <a:rPr lang="es-ES" sz="1200" b="1" dirty="0" err="1" smtClean="0"/>
              <a:t>Flavia</a:t>
            </a:r>
            <a:r>
              <a:rPr lang="es-ES" sz="1200" b="1" dirty="0" smtClean="0"/>
              <a:t>, Elena, Gino, Ernesto</a:t>
            </a:r>
            <a:endParaRPr lang="es-ES" sz="1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0" name="9 Rectángulo"/>
          <p:cNvSpPr/>
          <p:nvPr/>
        </p:nvSpPr>
        <p:spPr>
          <a:xfrm>
            <a:off x="1907704" y="2204864"/>
            <a:ext cx="5832648" cy="276999"/>
          </a:xfrm>
          <a:prstGeom prst="rect">
            <a:avLst/>
          </a:prstGeom>
        </p:spPr>
        <p:txBody>
          <a:bodyPr wrap="square">
            <a:spAutoFit/>
          </a:bodyPr>
          <a:lstStyle/>
          <a:p>
            <a:pPr algn="ctr"/>
            <a:r>
              <a:rPr lang="es-ES" sz="1200" b="1" dirty="0" smtClean="0"/>
              <a:t>Sergio, Carlos, Andrés</a:t>
            </a:r>
            <a:endParaRPr lang="es-ES" sz="1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1" name="10 Rectángulo"/>
          <p:cNvSpPr/>
          <p:nvPr/>
        </p:nvSpPr>
        <p:spPr>
          <a:xfrm>
            <a:off x="1259632" y="4293096"/>
            <a:ext cx="5832648" cy="276999"/>
          </a:xfrm>
          <a:prstGeom prst="rect">
            <a:avLst/>
          </a:prstGeom>
        </p:spPr>
        <p:txBody>
          <a:bodyPr wrap="square">
            <a:spAutoFit/>
          </a:bodyPr>
          <a:lstStyle/>
          <a:p>
            <a:pPr algn="ctr"/>
            <a:r>
              <a:rPr lang="es-ES" sz="1200" b="1" dirty="0" err="1" smtClean="0">
                <a:solidFill>
                  <a:srgbClr val="FF0066"/>
                </a:solidFill>
              </a:rPr>
              <a:t>Ruben</a:t>
            </a:r>
            <a:r>
              <a:rPr lang="es-ES" sz="1200" b="1" dirty="0" smtClean="0"/>
              <a:t>, Lourdes, Gastón</a:t>
            </a:r>
            <a:endParaRPr lang="es-ES" sz="1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2058">
                                            <p:txEl>
                                              <p:pRg st="0" end="0"/>
                                            </p:txEl>
                                          </p:spTgt>
                                        </p:tgtEl>
                                        <p:attrNameLst>
                                          <p:attrName>style.visibility</p:attrName>
                                        </p:attrNameLst>
                                      </p:cBhvr>
                                      <p:to>
                                        <p:strVal val="visible"/>
                                      </p:to>
                                    </p:set>
                                    <p:anim calcmode="lin" valueType="num">
                                      <p:cBhvr>
                                        <p:cTn id="11" dur="500" fill="hold"/>
                                        <p:tgtEl>
                                          <p:spTgt spid="205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058">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05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058">
                                            <p:txEl>
                                              <p:pRg st="1" end="1"/>
                                            </p:txEl>
                                          </p:spTgt>
                                        </p:tgtEl>
                                        <p:attrNameLst>
                                          <p:attrName>style.visibility</p:attrName>
                                        </p:attrNameLst>
                                      </p:cBhvr>
                                      <p:to>
                                        <p:strVal val="visible"/>
                                      </p:to>
                                    </p:set>
                                    <p:anim calcmode="lin" valueType="num">
                                      <p:cBhvr>
                                        <p:cTn id="18" dur="500" fill="hold"/>
                                        <p:tgtEl>
                                          <p:spTgt spid="2058">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58">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205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lide(fromBottom)">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p:bldP spid="2060" grpId="0" animBg="1"/>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1988840"/>
          <a:ext cx="4429797" cy="4608522"/>
        </p:xfrm>
        <a:graphic>
          <a:graphicData uri="http://schemas.openxmlformats.org/drawingml/2006/table">
            <a:tbl>
              <a:tblPr/>
              <a:tblGrid>
                <a:gridCol w="3795049"/>
                <a:gridCol w="634748"/>
              </a:tblGrid>
              <a:tr h="296723">
                <a:tc>
                  <a:txBody>
                    <a:bodyPr/>
                    <a:lstStyle/>
                    <a:p>
                      <a:pPr marL="342900" lvl="0" indent="-342900" algn="l">
                        <a:lnSpc>
                          <a:spcPct val="115000"/>
                        </a:lnSpc>
                        <a:spcAft>
                          <a:spcPts val="0"/>
                        </a:spcAft>
                        <a:buFont typeface="+mj-lt"/>
                        <a:buAutoNum type="arabicPeriod"/>
                      </a:pPr>
                      <a:r>
                        <a:rPr lang="es-UY" sz="800" b="1">
                          <a:latin typeface="Arial"/>
                          <a:ea typeface="Calibri"/>
                          <a:cs typeface="Times New Roman"/>
                        </a:rPr>
                        <a:t>Condiciones pedagógicas.</a:t>
                      </a: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r>
                        <a:rPr lang="es-UY" sz="800">
                          <a:latin typeface="Arial"/>
                          <a:ea typeface="Calibri"/>
                          <a:cs typeface="Times New Roman"/>
                        </a:rPr>
                        <a:t>Puntaje</a:t>
                      </a: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23">
                <a:tc>
                  <a:txBody>
                    <a:bodyPr/>
                    <a:lstStyle/>
                    <a:p>
                      <a:pPr marL="342900" lvl="0" indent="-342900" algn="l">
                        <a:lnSpc>
                          <a:spcPct val="115000"/>
                        </a:lnSpc>
                        <a:spcAft>
                          <a:spcPts val="0"/>
                        </a:spcAft>
                        <a:buFont typeface="+mj-lt"/>
                        <a:buAutoNum type="alphaUcParenR"/>
                      </a:pPr>
                      <a:r>
                        <a:rPr lang="es-UY" sz="800">
                          <a:latin typeface="Arial"/>
                          <a:ea typeface="Calibri"/>
                          <a:cs typeface="Times New Roman"/>
                        </a:rPr>
                        <a:t>¿Consideran que el clima institucional es el adecuado para el desarrollo de la tarea?</a:t>
                      </a: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393">
                <a:tc>
                  <a:txBody>
                    <a:bodyPr/>
                    <a:lstStyle/>
                    <a:p>
                      <a:pPr algn="l">
                        <a:lnSpc>
                          <a:spcPct val="115000"/>
                        </a:lnSpc>
                        <a:spcAft>
                          <a:spcPts val="0"/>
                        </a:spcAft>
                      </a:pPr>
                      <a:r>
                        <a:rPr lang="es-UY" sz="800">
                          <a:latin typeface="Arial"/>
                          <a:ea typeface="Calibri"/>
                          <a:cs typeface="Times New Roman"/>
                        </a:rPr>
                        <a:t>Comentarios:</a:t>
                      </a: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23">
                <a:tc>
                  <a:txBody>
                    <a:bodyPr/>
                    <a:lstStyle/>
                    <a:p>
                      <a:pPr marL="342900" lvl="0" indent="-342900" algn="l">
                        <a:lnSpc>
                          <a:spcPct val="115000"/>
                        </a:lnSpc>
                        <a:spcAft>
                          <a:spcPts val="0"/>
                        </a:spcAft>
                        <a:buFont typeface="+mj-lt"/>
                        <a:buAutoNum type="alphaUcParenR"/>
                      </a:pPr>
                      <a:r>
                        <a:rPr lang="es-UY" sz="800">
                          <a:latin typeface="Arial"/>
                          <a:ea typeface="Calibri"/>
                          <a:cs typeface="Times New Roman"/>
                        </a:rPr>
                        <a:t>¿La cantidad de estudiantes por grupos es la adecuada? (ej.15 a 18 alumnos en FPB/REPAM)</a:t>
                      </a: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415">
                <a:tc>
                  <a:txBody>
                    <a:bodyPr/>
                    <a:lstStyle/>
                    <a:p>
                      <a:pPr algn="l">
                        <a:lnSpc>
                          <a:spcPct val="115000"/>
                        </a:lnSpc>
                        <a:spcAft>
                          <a:spcPts val="0"/>
                        </a:spcAft>
                      </a:pPr>
                      <a:r>
                        <a:rPr lang="es-UY" sz="800">
                          <a:latin typeface="Arial"/>
                          <a:ea typeface="Calibri"/>
                          <a:cs typeface="Times New Roman"/>
                        </a:rPr>
                        <a:t>Comentarios:</a:t>
                      </a: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62">
                <a:tc>
                  <a:txBody>
                    <a:bodyPr/>
                    <a:lstStyle/>
                    <a:p>
                      <a:pPr marL="342900" lvl="0" indent="-342900" algn="l">
                        <a:lnSpc>
                          <a:spcPct val="115000"/>
                        </a:lnSpc>
                        <a:spcAft>
                          <a:spcPts val="0"/>
                        </a:spcAft>
                        <a:buFont typeface="+mj-lt"/>
                        <a:buAutoNum type="alphaUcParenR"/>
                      </a:pPr>
                      <a:r>
                        <a:rPr lang="es-UY" sz="800">
                          <a:latin typeface="Arial"/>
                          <a:ea typeface="Calibri"/>
                          <a:cs typeface="Times New Roman"/>
                        </a:rPr>
                        <a:t>¿Cuentan el centro con recursos humanos suficientes?</a:t>
                      </a: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456">
                <a:tc>
                  <a:txBody>
                    <a:bodyPr/>
                    <a:lstStyle/>
                    <a:p>
                      <a:pPr marL="685800" algn="l">
                        <a:lnSpc>
                          <a:spcPct val="115000"/>
                        </a:lnSpc>
                        <a:spcAft>
                          <a:spcPts val="0"/>
                        </a:spcAft>
                      </a:pPr>
                      <a:r>
                        <a:rPr lang="es-UY" sz="800">
                          <a:latin typeface="Arial"/>
                          <a:ea typeface="Calibri"/>
                          <a:cs typeface="Times New Roman"/>
                        </a:rPr>
                        <a:t>Comentarios:</a:t>
                      </a: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62">
                <a:tc>
                  <a:txBody>
                    <a:bodyPr/>
                    <a:lstStyle/>
                    <a:p>
                      <a:pPr marL="342900" lvl="0" indent="-342900" algn="l">
                        <a:lnSpc>
                          <a:spcPct val="115000"/>
                        </a:lnSpc>
                        <a:spcAft>
                          <a:spcPts val="0"/>
                        </a:spcAft>
                        <a:buFont typeface="+mj-lt"/>
                        <a:buAutoNum type="alphaUcParenR"/>
                      </a:pPr>
                      <a:r>
                        <a:rPr lang="es-UY" sz="800">
                          <a:latin typeface="Arial"/>
                          <a:ea typeface="Calibri"/>
                          <a:cs typeface="Times New Roman"/>
                        </a:rPr>
                        <a:t>¿Tienen fácil acceso a los recursos didácticos? </a:t>
                      </a: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705">
                <a:tc>
                  <a:txBody>
                    <a:bodyPr/>
                    <a:lstStyle/>
                    <a:p>
                      <a:pPr algn="l">
                        <a:lnSpc>
                          <a:spcPct val="115000"/>
                        </a:lnSpc>
                        <a:spcAft>
                          <a:spcPts val="0"/>
                        </a:spcAft>
                      </a:pPr>
                      <a:r>
                        <a:rPr lang="es-UY" sz="800">
                          <a:latin typeface="Arial"/>
                          <a:ea typeface="Calibri"/>
                          <a:cs typeface="Times New Roman"/>
                        </a:rPr>
                        <a:t>Comentarios:</a:t>
                      </a: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23">
                <a:tc>
                  <a:txBody>
                    <a:bodyPr/>
                    <a:lstStyle/>
                    <a:p>
                      <a:pPr marL="342900" lvl="0" indent="-342900" algn="l">
                        <a:lnSpc>
                          <a:spcPct val="115000"/>
                        </a:lnSpc>
                        <a:spcAft>
                          <a:spcPts val="0"/>
                        </a:spcAft>
                        <a:buFont typeface="+mj-lt"/>
                        <a:buAutoNum type="alphaUcParenR"/>
                      </a:pPr>
                      <a:r>
                        <a:rPr lang="es-UY" sz="800">
                          <a:latin typeface="Arial"/>
                          <a:ea typeface="Calibri"/>
                          <a:cs typeface="Times New Roman"/>
                        </a:rPr>
                        <a:t>¿Los materiales necesarios para el buen desempeño de su función les son proporcionados?</a:t>
                      </a: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456">
                <a:tc>
                  <a:txBody>
                    <a:bodyPr/>
                    <a:lstStyle/>
                    <a:p>
                      <a:pPr algn="l">
                        <a:lnSpc>
                          <a:spcPct val="115000"/>
                        </a:lnSpc>
                        <a:spcAft>
                          <a:spcPts val="0"/>
                        </a:spcAft>
                      </a:pPr>
                      <a:r>
                        <a:rPr lang="es-UY" sz="800">
                          <a:latin typeface="Arial"/>
                          <a:ea typeface="Calibri"/>
                          <a:cs typeface="Times New Roman"/>
                        </a:rPr>
                        <a:t>Comentarios:</a:t>
                      </a: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23">
                <a:tc>
                  <a:txBody>
                    <a:bodyPr/>
                    <a:lstStyle/>
                    <a:p>
                      <a:pPr marL="342900" lvl="0" indent="-342900" algn="l">
                        <a:lnSpc>
                          <a:spcPct val="115000"/>
                        </a:lnSpc>
                        <a:spcAft>
                          <a:spcPts val="0"/>
                        </a:spcAft>
                        <a:buFont typeface="+mj-lt"/>
                        <a:buAutoNum type="alphaUcParenR"/>
                      </a:pPr>
                      <a:r>
                        <a:rPr lang="es-UY" sz="800">
                          <a:latin typeface="Arial"/>
                          <a:ea typeface="Calibri"/>
                          <a:cs typeface="Times New Roman"/>
                        </a:rPr>
                        <a:t>A partir de las políticas de inclusión, ¿cuentan con el apoyo necesario para la atención de alumnos con discapacidad?</a:t>
                      </a: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233">
                <a:tc>
                  <a:txBody>
                    <a:bodyPr/>
                    <a:lstStyle/>
                    <a:p>
                      <a:pPr algn="l">
                        <a:lnSpc>
                          <a:spcPct val="115000"/>
                        </a:lnSpc>
                        <a:spcAft>
                          <a:spcPts val="0"/>
                        </a:spcAft>
                      </a:pPr>
                      <a:r>
                        <a:rPr lang="es-UY" sz="800">
                          <a:latin typeface="Arial"/>
                          <a:ea typeface="Calibri"/>
                          <a:cs typeface="Times New Roman"/>
                        </a:rPr>
                        <a:t>Comentarios:</a:t>
                      </a:r>
                      <a:endParaRPr lang="es-ES" sz="80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800" dirty="0">
                        <a:latin typeface="Calibri"/>
                        <a:ea typeface="Calibri"/>
                        <a:cs typeface="Times New Roman"/>
                      </a:endParaRPr>
                    </a:p>
                  </a:txBody>
                  <a:tcPr marL="48379" marR="4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4572000" y="2060848"/>
          <a:ext cx="4212976" cy="4252026"/>
        </p:xfrm>
        <a:graphic>
          <a:graphicData uri="http://schemas.openxmlformats.org/drawingml/2006/table">
            <a:tbl>
              <a:tblPr/>
              <a:tblGrid>
                <a:gridCol w="3662161"/>
                <a:gridCol w="550815"/>
              </a:tblGrid>
              <a:tr h="1446477">
                <a:tc>
                  <a:txBody>
                    <a:bodyPr/>
                    <a:lstStyle/>
                    <a:p>
                      <a:pPr marL="342900" lvl="0" indent="-342900">
                        <a:lnSpc>
                          <a:spcPct val="115000"/>
                        </a:lnSpc>
                        <a:spcAft>
                          <a:spcPts val="0"/>
                        </a:spcAft>
                        <a:buFont typeface="+mj-lt"/>
                        <a:buAutoNum type="arabicPeriod"/>
                      </a:pPr>
                      <a:r>
                        <a:rPr lang="es-UY" sz="1200" b="1">
                          <a:latin typeface="Arial"/>
                          <a:ea typeface="Calibri"/>
                          <a:cs typeface="Times New Roman"/>
                        </a:rPr>
                        <a:t>Violencia Institucional.</a:t>
                      </a:r>
                      <a:endParaRPr lang="es-ES" sz="1100">
                        <a:latin typeface="Calibri"/>
                        <a:ea typeface="Calibri"/>
                        <a:cs typeface="Times New Roman"/>
                      </a:endParaRPr>
                    </a:p>
                  </a:txBody>
                  <a:tcPr marL="67511" marR="67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s-UY" sz="1200">
                          <a:latin typeface="Arial"/>
                          <a:ea typeface="Calibri"/>
                          <a:cs typeface="Times New Roman"/>
                        </a:rPr>
                        <a:t>Puntaje</a:t>
                      </a:r>
                      <a:endParaRPr lang="es-ES" sz="1100">
                        <a:latin typeface="Calibri"/>
                        <a:ea typeface="Calibri"/>
                        <a:cs typeface="Times New Roman"/>
                      </a:endParaRPr>
                    </a:p>
                  </a:txBody>
                  <a:tcPr marL="67511" marR="67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279">
                <a:tc>
                  <a:txBody>
                    <a:bodyPr/>
                    <a:lstStyle/>
                    <a:p>
                      <a:pPr marL="342900" lvl="0" indent="-342900">
                        <a:lnSpc>
                          <a:spcPct val="115000"/>
                        </a:lnSpc>
                        <a:spcAft>
                          <a:spcPts val="0"/>
                        </a:spcAft>
                        <a:buFont typeface="+mj-lt"/>
                        <a:buAutoNum type="alphaUcParenR"/>
                      </a:pPr>
                      <a:r>
                        <a:rPr lang="es-UY" sz="1200">
                          <a:latin typeface="Arial"/>
                          <a:ea typeface="Calibri"/>
                          <a:cs typeface="Times New Roman"/>
                        </a:rPr>
                        <a:t>¿Conocen situaciones de acoso laboral en esta escuela?</a:t>
                      </a:r>
                      <a:endParaRPr lang="es-ES" sz="1100">
                        <a:latin typeface="Calibri"/>
                        <a:ea typeface="Calibri"/>
                        <a:cs typeface="Times New Roman"/>
                      </a:endParaRPr>
                    </a:p>
                  </a:txBody>
                  <a:tcPr marL="67511" marR="67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s-ES" sz="1100">
                        <a:latin typeface="Calibri"/>
                        <a:ea typeface="Calibri"/>
                        <a:cs typeface="Times New Roman"/>
                      </a:endParaRPr>
                    </a:p>
                  </a:txBody>
                  <a:tcPr marL="67511" marR="67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662">
                <a:tc>
                  <a:txBody>
                    <a:bodyPr/>
                    <a:lstStyle/>
                    <a:p>
                      <a:pPr>
                        <a:lnSpc>
                          <a:spcPct val="115000"/>
                        </a:lnSpc>
                        <a:spcAft>
                          <a:spcPts val="0"/>
                        </a:spcAft>
                      </a:pPr>
                      <a:r>
                        <a:rPr lang="es-UY" sz="1200">
                          <a:latin typeface="Arial"/>
                          <a:ea typeface="Calibri"/>
                          <a:cs typeface="Times New Roman"/>
                        </a:rPr>
                        <a:t>Comentarios:</a:t>
                      </a:r>
                      <a:endParaRPr lang="es-ES" sz="1100">
                        <a:latin typeface="Calibri"/>
                        <a:ea typeface="Calibri"/>
                        <a:cs typeface="Times New Roman"/>
                      </a:endParaRPr>
                    </a:p>
                  </a:txBody>
                  <a:tcPr marL="67511" marR="67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s-ES" sz="1100">
                        <a:latin typeface="Calibri"/>
                        <a:ea typeface="Calibri"/>
                        <a:cs typeface="Times New Roman"/>
                      </a:endParaRPr>
                    </a:p>
                  </a:txBody>
                  <a:tcPr marL="67511" marR="67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74">
                <a:tc>
                  <a:txBody>
                    <a:bodyPr/>
                    <a:lstStyle/>
                    <a:p>
                      <a:pPr marL="342900" lvl="0" indent="-342900">
                        <a:lnSpc>
                          <a:spcPct val="115000"/>
                        </a:lnSpc>
                        <a:spcAft>
                          <a:spcPts val="0"/>
                        </a:spcAft>
                        <a:buFont typeface="+mj-lt"/>
                        <a:buAutoNum type="alphaUcParenR"/>
                      </a:pPr>
                      <a:r>
                        <a:rPr lang="es-UY" sz="1200">
                          <a:latin typeface="Arial"/>
                          <a:ea typeface="Calibri"/>
                          <a:cs typeface="Times New Roman"/>
                        </a:rPr>
                        <a:t>¿Han detectado situaciones violentas en la escuela?</a:t>
                      </a:r>
                      <a:endParaRPr lang="es-ES" sz="1100">
                        <a:latin typeface="Calibri"/>
                        <a:ea typeface="Calibri"/>
                        <a:cs typeface="Times New Roman"/>
                      </a:endParaRPr>
                    </a:p>
                  </a:txBody>
                  <a:tcPr marL="67511" marR="67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s-ES" sz="1100">
                        <a:latin typeface="Calibri"/>
                        <a:ea typeface="Calibri"/>
                        <a:cs typeface="Times New Roman"/>
                      </a:endParaRPr>
                    </a:p>
                  </a:txBody>
                  <a:tcPr marL="67511" marR="67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261">
                <a:tc>
                  <a:txBody>
                    <a:bodyPr/>
                    <a:lstStyle/>
                    <a:p>
                      <a:pPr>
                        <a:lnSpc>
                          <a:spcPct val="115000"/>
                        </a:lnSpc>
                        <a:spcAft>
                          <a:spcPts val="0"/>
                        </a:spcAft>
                      </a:pPr>
                      <a:r>
                        <a:rPr lang="es-UY" sz="1200">
                          <a:latin typeface="Arial"/>
                          <a:ea typeface="Calibri"/>
                          <a:cs typeface="Times New Roman"/>
                        </a:rPr>
                        <a:t>Comentarios:</a:t>
                      </a:r>
                      <a:endParaRPr lang="es-ES" sz="1100">
                        <a:latin typeface="Calibri"/>
                        <a:ea typeface="Calibri"/>
                        <a:cs typeface="Times New Roman"/>
                      </a:endParaRPr>
                    </a:p>
                  </a:txBody>
                  <a:tcPr marL="67511" marR="67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s-ES" sz="1100">
                        <a:latin typeface="Calibri"/>
                        <a:ea typeface="Calibri"/>
                        <a:cs typeface="Times New Roman"/>
                      </a:endParaRPr>
                    </a:p>
                  </a:txBody>
                  <a:tcPr marL="67511" marR="67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919">
                <a:tc>
                  <a:txBody>
                    <a:bodyPr/>
                    <a:lstStyle/>
                    <a:p>
                      <a:pPr marL="342900" lvl="0" indent="-342900">
                        <a:lnSpc>
                          <a:spcPct val="115000"/>
                        </a:lnSpc>
                        <a:spcAft>
                          <a:spcPts val="0"/>
                        </a:spcAft>
                        <a:buFont typeface="+mj-lt"/>
                        <a:buAutoNum type="alphaUcParenR"/>
                      </a:pPr>
                      <a:r>
                        <a:rPr lang="es-UY" sz="1200">
                          <a:latin typeface="Arial"/>
                          <a:ea typeface="Calibri"/>
                          <a:cs typeface="Times New Roman"/>
                        </a:rPr>
                        <a:t>¿Conocen los pasos y protocolos a seguir en caso de ser testigo o víctima de acoso o situaciones violentas?</a:t>
                      </a:r>
                      <a:endParaRPr lang="es-ES" sz="1100">
                        <a:latin typeface="Calibri"/>
                        <a:ea typeface="Calibri"/>
                        <a:cs typeface="Times New Roman"/>
                      </a:endParaRPr>
                    </a:p>
                  </a:txBody>
                  <a:tcPr marL="67511" marR="67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s-ES" sz="1100">
                        <a:latin typeface="Calibri"/>
                        <a:ea typeface="Calibri"/>
                        <a:cs typeface="Times New Roman"/>
                      </a:endParaRPr>
                    </a:p>
                  </a:txBody>
                  <a:tcPr marL="67511" marR="67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735">
                <a:tc>
                  <a:txBody>
                    <a:bodyPr/>
                    <a:lstStyle/>
                    <a:p>
                      <a:pPr>
                        <a:lnSpc>
                          <a:spcPct val="115000"/>
                        </a:lnSpc>
                        <a:spcAft>
                          <a:spcPts val="0"/>
                        </a:spcAft>
                      </a:pPr>
                      <a:r>
                        <a:rPr lang="es-UY" sz="1200">
                          <a:latin typeface="Arial"/>
                          <a:ea typeface="Calibri"/>
                          <a:cs typeface="Times New Roman"/>
                        </a:rPr>
                        <a:t>Comentarios:</a:t>
                      </a:r>
                      <a:endParaRPr lang="es-ES" sz="1100">
                        <a:latin typeface="Calibri"/>
                        <a:ea typeface="Calibri"/>
                        <a:cs typeface="Times New Roman"/>
                      </a:endParaRPr>
                    </a:p>
                  </a:txBody>
                  <a:tcPr marL="67511" marR="67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s-ES" sz="1100" dirty="0">
                        <a:latin typeface="Calibri"/>
                        <a:ea typeface="Calibri"/>
                        <a:cs typeface="Times New Roman"/>
                      </a:endParaRPr>
                    </a:p>
                  </a:txBody>
                  <a:tcPr marL="67511" marR="67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Aporte de la Comisión</a:t>
            </a:r>
            <a:endParaRPr lang="es-ES" dirty="0"/>
          </a:p>
        </p:txBody>
      </p:sp>
      <p:pic>
        <p:nvPicPr>
          <p:cNvPr id="4" name="3 Marcador de contenido" descr="atd piria 4.JPG"/>
          <p:cNvPicPr>
            <a:picLocks noGrp="1" noChangeAspect="1"/>
          </p:cNvPicPr>
          <p:nvPr>
            <p:ph sz="half" idx="1"/>
          </p:nvPr>
        </p:nvPicPr>
        <p:blipFill>
          <a:blip r:embed="rId2" cstate="print"/>
          <a:stretch>
            <a:fillRect/>
          </a:stretch>
        </p:blipFill>
        <p:spPr>
          <a:xfrm>
            <a:off x="358246" y="2276872"/>
            <a:ext cx="3431665" cy="2573748"/>
          </a:xfrm>
          <a:prstGeom prst="rect">
            <a:avLst/>
          </a:prstGeom>
        </p:spPr>
      </p:pic>
      <p:sp>
        <p:nvSpPr>
          <p:cNvPr id="5" name="4 Marcador de contenido"/>
          <p:cNvSpPr>
            <a:spLocks noGrp="1"/>
          </p:cNvSpPr>
          <p:nvPr>
            <p:ph sz="half" idx="2"/>
          </p:nvPr>
        </p:nvSpPr>
        <p:spPr>
          <a:xfrm>
            <a:off x="4139952" y="1340768"/>
            <a:ext cx="4546848" cy="5517232"/>
          </a:xfrm>
        </p:spPr>
        <p:txBody>
          <a:bodyPr/>
          <a:lstStyle/>
          <a:p>
            <a:r>
              <a:rPr lang="es-ES" sz="1600" dirty="0" smtClean="0"/>
              <a:t>Generar un estudio estadístico sobre enfermedades en la labor docente. Difundir y generar conciencia que “ser docente” puede implicar “enfermedades y patologías” profesionales.</a:t>
            </a:r>
          </a:p>
          <a:p>
            <a:pPr>
              <a:buNone/>
            </a:pPr>
            <a:endParaRPr lang="es-ES" sz="1600" dirty="0" smtClean="0"/>
          </a:p>
          <a:p>
            <a:r>
              <a:rPr lang="es-ES" sz="1600" dirty="0" smtClean="0"/>
              <a:t>Tema Jubilaciones generar un espacio que contemple la situación del pasaje a la jubilación. Apoyo sicológico y legal desde lo institucional. Equiparación en lo económico al resto de los subsistemas de la enseñanza y a la actividad pública. </a:t>
            </a:r>
          </a:p>
          <a:p>
            <a:pPr>
              <a:buNone/>
            </a:pPr>
            <a:endParaRPr lang="es-ES" sz="1600" dirty="0" smtClean="0"/>
          </a:p>
          <a:p>
            <a:r>
              <a:rPr lang="es-ES" sz="1600" dirty="0" smtClean="0"/>
              <a:t>Estudiar los casos de enfermedades permanentes.</a:t>
            </a:r>
          </a:p>
          <a:p>
            <a:pPr>
              <a:buNone/>
            </a:pPr>
            <a:endParaRPr lang="es-ES" sz="1600" dirty="0" smtClean="0"/>
          </a:p>
          <a:p>
            <a:r>
              <a:rPr lang="es-ES" sz="1600" dirty="0" err="1" smtClean="0"/>
              <a:t>Cardio</a:t>
            </a:r>
            <a:r>
              <a:rPr lang="es-ES" sz="1600" dirty="0" smtClean="0"/>
              <a:t>-</a:t>
            </a:r>
            <a:r>
              <a:rPr lang="es-ES" sz="1600" dirty="0" err="1" smtClean="0"/>
              <a:t>desfifbrilador</a:t>
            </a:r>
            <a:r>
              <a:rPr lang="es-ES" sz="1600" dirty="0" smtClean="0"/>
              <a:t>. Instalación en todos los centros educativos. Ley 18360.</a:t>
            </a:r>
          </a:p>
          <a:p>
            <a:endParaRPr lang="es-ES" sz="1600" dirty="0" smtClean="0"/>
          </a:p>
          <a:p>
            <a:r>
              <a:rPr lang="es-ES" sz="1600" dirty="0" smtClean="0"/>
              <a:t>Anexar aportes precedentes de comisión y escuelas.</a:t>
            </a:r>
            <a:endParaRPr lang="es-E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ox(in)">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checkerboard(across)">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checkerboard(across)">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WordArt 4"/>
          <p:cNvSpPr>
            <a:spLocks noChangeArrowheads="1" noChangeShapeType="1" noTextEdit="1"/>
          </p:cNvSpPr>
          <p:nvPr/>
        </p:nvSpPr>
        <p:spPr bwMode="auto">
          <a:xfrm>
            <a:off x="2627313" y="260350"/>
            <a:ext cx="2736850" cy="1008063"/>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Gracias!</a:t>
            </a:r>
          </a:p>
        </p:txBody>
      </p:sp>
      <p:sp>
        <p:nvSpPr>
          <p:cNvPr id="152581" name="WordArt 5"/>
          <p:cNvSpPr>
            <a:spLocks noChangeArrowheads="1" noChangeShapeType="1" noTextEdit="1"/>
          </p:cNvSpPr>
          <p:nvPr/>
        </p:nvSpPr>
        <p:spPr bwMode="auto">
          <a:xfrm>
            <a:off x="1692275" y="4652963"/>
            <a:ext cx="5329238" cy="1728787"/>
          </a:xfrm>
          <a:prstGeom prst="rect">
            <a:avLst/>
          </a:prstGeom>
        </p:spPr>
        <p:txBody>
          <a:bodyPr wrap="none" fromWordArt="1">
            <a:prstTxWarp prst="textPlain">
              <a:avLst>
                <a:gd name="adj" fmla="val 50000"/>
              </a:avLst>
            </a:prstTxWarp>
          </a:bodyPr>
          <a:lstStyle/>
          <a:p>
            <a:pPr algn="ctr"/>
            <a:r>
              <a:rPr lang="es-MX" sz="28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Compañeros de  ATD</a:t>
            </a:r>
            <a:endParaRPr lang="es-MX" sz="28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pic>
        <p:nvPicPr>
          <p:cNvPr id="4" name="3 Imagen" descr="figari1.jpg"/>
          <p:cNvPicPr>
            <a:picLocks noChangeAspect="1"/>
          </p:cNvPicPr>
          <p:nvPr/>
        </p:nvPicPr>
        <p:blipFill>
          <a:blip r:embed="rId3" cstate="print"/>
          <a:stretch>
            <a:fillRect/>
          </a:stretch>
        </p:blipFill>
        <p:spPr>
          <a:xfrm>
            <a:off x="251520" y="1556792"/>
            <a:ext cx="4673767" cy="3110180"/>
          </a:xfrm>
          <a:prstGeom prst="rect">
            <a:avLst/>
          </a:prstGeom>
        </p:spPr>
      </p:pic>
      <p:pic>
        <p:nvPicPr>
          <p:cNvPr id="5" name="4 Imagen" descr="enseña a dudar de lo q enseñas.jpg"/>
          <p:cNvPicPr>
            <a:picLocks noChangeAspect="1"/>
          </p:cNvPicPr>
          <p:nvPr/>
        </p:nvPicPr>
        <p:blipFill>
          <a:blip r:embed="rId4" cstate="print"/>
          <a:srcRect/>
          <a:stretch>
            <a:fillRect/>
          </a:stretch>
        </p:blipFill>
        <p:spPr bwMode="auto">
          <a:xfrm>
            <a:off x="5004048" y="1556792"/>
            <a:ext cx="4139952" cy="31049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4.72222E-6 4.81481E-6 C -0.18368 0.26273 -0.36736 0.52569 -0.26666 0.63518 C -0.16597 0.74467 0.52379 0.76041 0.60417 0.65741 C 0.68455 0.5544 0.28455 0.12338 0.21528 0.01666 C 0.14601 -0.09005 0.20972 0.01759 0.18889 0.01666 C 0.16806 0.01574 0.12917 0.01342 0.09028 0.01111 " pathEditMode="relative" ptsTypes="aaaaaA">
                                      <p:cBhvr>
                                        <p:cTn id="10" dur="2000" fill="hold"/>
                                        <p:tgtEl>
                                          <p:spTgt spid="15258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152581"/>
                                        </p:tgtEl>
                                      </p:cBhvr>
                                      <p:by x="100000" y="100000"/>
                                    </p:animScale>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nimBg="1"/>
      <p:bldP spid="152580" grpId="1" animBg="1"/>
      <p:bldP spid="15258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6 Imagen" descr="atd piria 6.JPG"/>
          <p:cNvPicPr>
            <a:picLocks noChangeAspect="1"/>
          </p:cNvPicPr>
          <p:nvPr/>
        </p:nvPicPr>
        <p:blipFill>
          <a:blip r:embed="rId3" cstate="print"/>
          <a:stretch>
            <a:fillRect/>
          </a:stretch>
        </p:blipFill>
        <p:spPr>
          <a:xfrm>
            <a:off x="6012160" y="2060848"/>
            <a:ext cx="3131840" cy="2016224"/>
          </a:xfrm>
          <a:prstGeom prst="rect">
            <a:avLst/>
          </a:prstGeom>
        </p:spPr>
      </p:pic>
      <p:pic>
        <p:nvPicPr>
          <p:cNvPr id="8" name="7 Imagen" descr="atd piria 8.JPG"/>
          <p:cNvPicPr>
            <a:picLocks noChangeAspect="1"/>
          </p:cNvPicPr>
          <p:nvPr/>
        </p:nvPicPr>
        <p:blipFill>
          <a:blip r:embed="rId4" cstate="print"/>
          <a:stretch>
            <a:fillRect/>
          </a:stretch>
        </p:blipFill>
        <p:spPr>
          <a:xfrm>
            <a:off x="2915816" y="2060848"/>
            <a:ext cx="3096344" cy="2322258"/>
          </a:xfrm>
          <a:prstGeom prst="rect">
            <a:avLst/>
          </a:prstGeom>
        </p:spPr>
      </p:pic>
      <p:pic>
        <p:nvPicPr>
          <p:cNvPr id="6145" name="Picture 1" descr="D:\atd piripolis julio 15\SAM_0589.JPG"/>
          <p:cNvPicPr>
            <a:picLocks noChangeAspect="1" noChangeArrowheads="1"/>
          </p:cNvPicPr>
          <p:nvPr/>
        </p:nvPicPr>
        <p:blipFill>
          <a:blip r:embed="rId5" cstate="print"/>
          <a:srcRect/>
          <a:stretch>
            <a:fillRect/>
          </a:stretch>
        </p:blipFill>
        <p:spPr bwMode="auto">
          <a:xfrm>
            <a:off x="5927643" y="5445224"/>
            <a:ext cx="3216357" cy="1412776"/>
          </a:xfrm>
          <a:prstGeom prst="rect">
            <a:avLst/>
          </a:prstGeom>
          <a:noFill/>
        </p:spPr>
      </p:pic>
      <p:pic>
        <p:nvPicPr>
          <p:cNvPr id="6146" name="Picture 2" descr="D:\atd piripolis julio 15\SAM_0590.JPG"/>
          <p:cNvPicPr>
            <a:picLocks noChangeAspect="1" noChangeArrowheads="1"/>
          </p:cNvPicPr>
          <p:nvPr/>
        </p:nvPicPr>
        <p:blipFill>
          <a:blip r:embed="rId6" cstate="print"/>
          <a:srcRect/>
          <a:stretch>
            <a:fillRect/>
          </a:stretch>
        </p:blipFill>
        <p:spPr bwMode="auto">
          <a:xfrm>
            <a:off x="0" y="1916832"/>
            <a:ext cx="3003826" cy="2520280"/>
          </a:xfrm>
          <a:prstGeom prst="rect">
            <a:avLst/>
          </a:prstGeom>
          <a:noFill/>
        </p:spPr>
      </p:pic>
      <p:pic>
        <p:nvPicPr>
          <p:cNvPr id="6147" name="Picture 3" descr="D:\atd piripolis julio 15\SAM_0592.JPG"/>
          <p:cNvPicPr>
            <a:picLocks noChangeAspect="1" noChangeArrowheads="1"/>
          </p:cNvPicPr>
          <p:nvPr/>
        </p:nvPicPr>
        <p:blipFill>
          <a:blip r:embed="rId7" cstate="print"/>
          <a:srcRect/>
          <a:stretch>
            <a:fillRect/>
          </a:stretch>
        </p:blipFill>
        <p:spPr bwMode="auto">
          <a:xfrm>
            <a:off x="6455701" y="3933056"/>
            <a:ext cx="2688299" cy="1512168"/>
          </a:xfrm>
          <a:prstGeom prst="rect">
            <a:avLst/>
          </a:prstGeom>
          <a:noFill/>
        </p:spPr>
      </p:pic>
      <p:pic>
        <p:nvPicPr>
          <p:cNvPr id="6148" name="Picture 4" descr="D:\atd piripolis julio 15\SAM_0593.JPG"/>
          <p:cNvPicPr>
            <a:picLocks noChangeAspect="1" noChangeArrowheads="1"/>
          </p:cNvPicPr>
          <p:nvPr/>
        </p:nvPicPr>
        <p:blipFill>
          <a:blip r:embed="rId8" cstate="print"/>
          <a:srcRect/>
          <a:stretch>
            <a:fillRect/>
          </a:stretch>
        </p:blipFill>
        <p:spPr bwMode="auto">
          <a:xfrm>
            <a:off x="0" y="0"/>
            <a:ext cx="2460781" cy="1916832"/>
          </a:xfrm>
          <a:prstGeom prst="rect">
            <a:avLst/>
          </a:prstGeom>
          <a:noFill/>
        </p:spPr>
      </p:pic>
      <p:pic>
        <p:nvPicPr>
          <p:cNvPr id="6149" name="Picture 5" descr="D:\atd piripolis julio 15\SAM_0594.JPG"/>
          <p:cNvPicPr>
            <a:picLocks noChangeAspect="1" noChangeArrowheads="1"/>
          </p:cNvPicPr>
          <p:nvPr/>
        </p:nvPicPr>
        <p:blipFill>
          <a:blip r:embed="rId9" cstate="print"/>
          <a:srcRect/>
          <a:stretch>
            <a:fillRect/>
          </a:stretch>
        </p:blipFill>
        <p:spPr bwMode="auto">
          <a:xfrm>
            <a:off x="0" y="4427730"/>
            <a:ext cx="3240360" cy="2430270"/>
          </a:xfrm>
          <a:prstGeom prst="rect">
            <a:avLst/>
          </a:prstGeom>
          <a:noFill/>
        </p:spPr>
      </p:pic>
      <p:pic>
        <p:nvPicPr>
          <p:cNvPr id="6150" name="Picture 6" descr="D:\atd piripolis julio 15\SAM_0595.JPG"/>
          <p:cNvPicPr>
            <a:picLocks noChangeAspect="1" noChangeArrowheads="1"/>
          </p:cNvPicPr>
          <p:nvPr/>
        </p:nvPicPr>
        <p:blipFill>
          <a:blip r:embed="rId10" cstate="print"/>
          <a:srcRect/>
          <a:stretch>
            <a:fillRect/>
          </a:stretch>
        </p:blipFill>
        <p:spPr bwMode="auto">
          <a:xfrm>
            <a:off x="2915816" y="4077072"/>
            <a:ext cx="3456384" cy="2780928"/>
          </a:xfrm>
          <a:prstGeom prst="rect">
            <a:avLst/>
          </a:prstGeom>
          <a:noFill/>
        </p:spPr>
      </p:pic>
      <p:pic>
        <p:nvPicPr>
          <p:cNvPr id="6151" name="Picture 7" descr="D:\atd piripolis julio 15\SAM_0596.JPG"/>
          <p:cNvPicPr>
            <a:picLocks noChangeAspect="1" noChangeArrowheads="1"/>
          </p:cNvPicPr>
          <p:nvPr/>
        </p:nvPicPr>
        <p:blipFill>
          <a:blip r:embed="rId11" cstate="print"/>
          <a:srcRect/>
          <a:stretch>
            <a:fillRect/>
          </a:stretch>
        </p:blipFill>
        <p:spPr bwMode="auto">
          <a:xfrm>
            <a:off x="2051720" y="0"/>
            <a:ext cx="3656406" cy="2060848"/>
          </a:xfrm>
          <a:prstGeom prst="rect">
            <a:avLst/>
          </a:prstGeom>
          <a:noFill/>
        </p:spPr>
      </p:pic>
      <p:pic>
        <p:nvPicPr>
          <p:cNvPr id="6152" name="Picture 8" descr="D:\atd piripolis julio 15\SAM_0597.JPG"/>
          <p:cNvPicPr>
            <a:picLocks noChangeAspect="1" noChangeArrowheads="1"/>
          </p:cNvPicPr>
          <p:nvPr/>
        </p:nvPicPr>
        <p:blipFill>
          <a:blip r:embed="rId12" cstate="print"/>
          <a:srcRect/>
          <a:stretch>
            <a:fillRect/>
          </a:stretch>
        </p:blipFill>
        <p:spPr bwMode="auto">
          <a:xfrm>
            <a:off x="5311404" y="0"/>
            <a:ext cx="3832596" cy="20608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el profesor en el tejido2.jpg"/>
          <p:cNvPicPr>
            <a:picLocks noChangeAspect="1"/>
          </p:cNvPicPr>
          <p:nvPr/>
        </p:nvPicPr>
        <p:blipFill>
          <a:blip r:embed="rId3" cstate="print"/>
          <a:stretch>
            <a:fillRect/>
          </a:stretch>
        </p:blipFill>
        <p:spPr>
          <a:xfrm>
            <a:off x="611560" y="1268760"/>
            <a:ext cx="5400600" cy="3073069"/>
          </a:xfrm>
          <a:prstGeom prst="rect">
            <a:avLst/>
          </a:prstGeom>
        </p:spPr>
      </p:pic>
      <p:sp>
        <p:nvSpPr>
          <p:cNvPr id="2" name="1 Título"/>
          <p:cNvSpPr>
            <a:spLocks noGrp="1"/>
          </p:cNvSpPr>
          <p:nvPr>
            <p:ph type="title"/>
          </p:nvPr>
        </p:nvSpPr>
        <p:spPr>
          <a:xfrm>
            <a:off x="457200" y="277813"/>
            <a:ext cx="8229600" cy="936609"/>
          </a:xfrm>
        </p:spPr>
        <p:txBody>
          <a:bodyPr/>
          <a:lstStyle/>
          <a:p>
            <a:r>
              <a:rPr lang="es-MX" sz="2800" dirty="0" smtClean="0"/>
              <a:t>Conflictos de un profesor</a:t>
            </a:r>
            <a:endParaRPr lang="es-MX" sz="2800" dirty="0"/>
          </a:p>
        </p:txBody>
      </p:sp>
      <p:sp>
        <p:nvSpPr>
          <p:cNvPr id="3" name="2 Marcador de contenido"/>
          <p:cNvSpPr>
            <a:spLocks noGrp="1"/>
          </p:cNvSpPr>
          <p:nvPr>
            <p:ph idx="1"/>
          </p:nvPr>
        </p:nvSpPr>
        <p:spPr>
          <a:xfrm>
            <a:off x="0" y="1340768"/>
            <a:ext cx="8572528" cy="4530725"/>
          </a:xfrm>
        </p:spPr>
        <p:txBody>
          <a:bodyPr/>
          <a:lstStyle/>
          <a:p>
            <a:r>
              <a:rPr lang="es-MX" sz="1400" dirty="0" smtClean="0"/>
              <a:t>Enseñar a escribir</a:t>
            </a:r>
          </a:p>
          <a:p>
            <a:pPr>
              <a:buNone/>
            </a:pPr>
            <a:endParaRPr lang="es-MX" sz="1400" dirty="0" smtClean="0"/>
          </a:p>
          <a:p>
            <a:r>
              <a:rPr lang="es-MX" sz="1400" dirty="0" smtClean="0"/>
              <a:t>Generar libertad </a:t>
            </a:r>
          </a:p>
          <a:p>
            <a:endParaRPr lang="es-MX" sz="1400" dirty="0" smtClean="0"/>
          </a:p>
          <a:p>
            <a:r>
              <a:rPr lang="es-MX" sz="1400" dirty="0" smtClean="0"/>
              <a:t>Superar la realidad</a:t>
            </a:r>
          </a:p>
          <a:p>
            <a:endParaRPr lang="es-MX" sz="1400" dirty="0" smtClean="0"/>
          </a:p>
          <a:p>
            <a:r>
              <a:rPr lang="es-MX" sz="1400" dirty="0" smtClean="0"/>
              <a:t>Poder ser escuchado</a:t>
            </a:r>
          </a:p>
          <a:p>
            <a:pPr>
              <a:buNone/>
            </a:pPr>
            <a:endParaRPr lang="es-MX" sz="1400" dirty="0" smtClean="0"/>
          </a:p>
          <a:p>
            <a:r>
              <a:rPr lang="es-MX" sz="1400" dirty="0" smtClean="0"/>
              <a:t>Enseñar a todos lo mismo?</a:t>
            </a:r>
            <a:endParaRPr lang="es-MX" sz="1400" dirty="0"/>
          </a:p>
        </p:txBody>
      </p:sp>
      <p:pic>
        <p:nvPicPr>
          <p:cNvPr id="5" name="4 Imagen" descr="libertad o penal.jpg"/>
          <p:cNvPicPr>
            <a:picLocks noChangeAspect="1"/>
          </p:cNvPicPr>
          <p:nvPr/>
        </p:nvPicPr>
        <p:blipFill>
          <a:blip r:embed="rId4" cstate="print"/>
          <a:stretch>
            <a:fillRect/>
          </a:stretch>
        </p:blipFill>
        <p:spPr>
          <a:xfrm>
            <a:off x="6572264" y="260648"/>
            <a:ext cx="2571736" cy="2119314"/>
          </a:xfrm>
          <a:prstGeom prst="rect">
            <a:avLst/>
          </a:prstGeom>
        </p:spPr>
      </p:pic>
      <p:pic>
        <p:nvPicPr>
          <p:cNvPr id="6" name="5 Imagen" descr="faltas.jpg"/>
          <p:cNvPicPr>
            <a:picLocks noChangeAspect="1"/>
          </p:cNvPicPr>
          <p:nvPr/>
        </p:nvPicPr>
        <p:blipFill>
          <a:blip r:embed="rId5" cstate="print"/>
          <a:stretch>
            <a:fillRect/>
          </a:stretch>
        </p:blipFill>
        <p:spPr>
          <a:xfrm>
            <a:off x="5364088" y="2812425"/>
            <a:ext cx="3096344" cy="2319269"/>
          </a:xfrm>
          <a:prstGeom prst="rect">
            <a:avLst/>
          </a:prstGeom>
        </p:spPr>
      </p:pic>
      <p:pic>
        <p:nvPicPr>
          <p:cNvPr id="9" name="8 Imagen" descr="duele la realidad.jpg"/>
          <p:cNvPicPr>
            <a:picLocks noChangeAspect="1"/>
          </p:cNvPicPr>
          <p:nvPr/>
        </p:nvPicPr>
        <p:blipFill>
          <a:blip r:embed="rId6" cstate="print"/>
          <a:stretch>
            <a:fillRect/>
          </a:stretch>
        </p:blipFill>
        <p:spPr>
          <a:xfrm>
            <a:off x="4065632" y="2420888"/>
            <a:ext cx="5078368" cy="3801249"/>
          </a:xfrm>
          <a:prstGeom prst="rect">
            <a:avLst/>
          </a:prstGeom>
        </p:spPr>
      </p:pic>
      <p:pic>
        <p:nvPicPr>
          <p:cNvPr id="11" name="10 Imagen" descr="grito al cielo.jpg"/>
          <p:cNvPicPr>
            <a:picLocks noChangeAspect="1"/>
          </p:cNvPicPr>
          <p:nvPr/>
        </p:nvPicPr>
        <p:blipFill>
          <a:blip r:embed="rId7" cstate="print"/>
          <a:stretch>
            <a:fillRect/>
          </a:stretch>
        </p:blipFill>
        <p:spPr>
          <a:xfrm>
            <a:off x="2808016" y="1268760"/>
            <a:ext cx="6335984" cy="4209956"/>
          </a:xfrm>
          <a:prstGeom prst="rect">
            <a:avLst/>
          </a:prstGeom>
        </p:spPr>
      </p:pic>
      <p:pic>
        <p:nvPicPr>
          <p:cNvPr id="12" name="11 Imagen" descr="no diversidad chicas iguales en canto.jpg"/>
          <p:cNvPicPr>
            <a:picLocks noChangeAspect="1"/>
          </p:cNvPicPr>
          <p:nvPr/>
        </p:nvPicPr>
        <p:blipFill>
          <a:blip r:embed="rId8" cstate="print"/>
          <a:stretch>
            <a:fillRect/>
          </a:stretch>
        </p:blipFill>
        <p:spPr>
          <a:xfrm>
            <a:off x="2915816" y="1988840"/>
            <a:ext cx="5912410" cy="314096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mph" presetSubtype="0" fill="hold" nodeType="clickEffect">
                                  <p:stCondLst>
                                    <p:cond delay="0"/>
                                  </p:stCondLst>
                                  <p:childTnLst>
                                    <p:animScale>
                                      <p:cBhvr>
                                        <p:cTn id="49"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VIERNES.gif"/>
          <p:cNvPicPr>
            <a:picLocks noChangeAspect="1"/>
          </p:cNvPicPr>
          <p:nvPr/>
        </p:nvPicPr>
        <p:blipFill>
          <a:blip r:embed="rId3" cstate="print"/>
          <a:stretch>
            <a:fillRect/>
          </a:stretch>
        </p:blipFill>
        <p:spPr>
          <a:xfrm>
            <a:off x="4716015" y="4221088"/>
            <a:ext cx="3899025" cy="2636912"/>
          </a:xfrm>
          <a:prstGeom prst="rect">
            <a:avLst/>
          </a:prstGeom>
        </p:spPr>
      </p:pic>
      <p:sp>
        <p:nvSpPr>
          <p:cNvPr id="4" name="3 Título"/>
          <p:cNvSpPr>
            <a:spLocks noGrp="1"/>
          </p:cNvSpPr>
          <p:nvPr>
            <p:ph type="title"/>
          </p:nvPr>
        </p:nvSpPr>
        <p:spPr/>
        <p:txBody>
          <a:bodyPr/>
          <a:lstStyle/>
          <a:p>
            <a:r>
              <a:rPr lang="es-MX" sz="2400" dirty="0" smtClean="0"/>
              <a:t>CONSIGNAS</a:t>
            </a:r>
            <a:endParaRPr lang="es-MX" sz="2400" dirty="0"/>
          </a:p>
        </p:txBody>
      </p:sp>
      <p:sp>
        <p:nvSpPr>
          <p:cNvPr id="5" name="4 Marcador de contenido"/>
          <p:cNvSpPr>
            <a:spLocks noGrp="1"/>
          </p:cNvSpPr>
          <p:nvPr>
            <p:ph sz="half" idx="1"/>
          </p:nvPr>
        </p:nvSpPr>
        <p:spPr>
          <a:xfrm>
            <a:off x="323528" y="1484784"/>
            <a:ext cx="4244280" cy="4421088"/>
          </a:xfrm>
        </p:spPr>
        <p:txBody>
          <a:bodyPr/>
          <a:lstStyle/>
          <a:p>
            <a:r>
              <a:rPr lang="es-MX" sz="2400" dirty="0" smtClean="0"/>
              <a:t>1. ¿Que estrategias podemos seguir para VIVIR nuestra profesión docente y no pasar por ella?</a:t>
            </a:r>
          </a:p>
          <a:p>
            <a:pPr>
              <a:buNone/>
            </a:pPr>
            <a:endParaRPr lang="es-MX" sz="2400" dirty="0" smtClean="0">
              <a:latin typeface="+mj-lt"/>
            </a:endParaRPr>
          </a:p>
          <a:p>
            <a:pPr>
              <a:buNone/>
            </a:pPr>
            <a:endParaRPr lang="es-MX" sz="2400" dirty="0" smtClean="0">
              <a:latin typeface="+mj-lt"/>
            </a:endParaRPr>
          </a:p>
          <a:p>
            <a:pPr>
              <a:buNone/>
            </a:pPr>
            <a:endParaRPr lang="es-MX" sz="2400" dirty="0">
              <a:latin typeface="+mj-lt"/>
            </a:endParaRPr>
          </a:p>
          <a:p>
            <a:pPr>
              <a:buNone/>
            </a:pPr>
            <a:r>
              <a:rPr lang="es-MX" sz="2400" dirty="0" smtClean="0">
                <a:latin typeface="+mj-lt"/>
              </a:rPr>
              <a:t>    Cómo no acelerar la llegada del VIERNES </a:t>
            </a:r>
          </a:p>
          <a:p>
            <a:pPr>
              <a:buNone/>
            </a:pPr>
            <a:r>
              <a:rPr lang="es-MX" sz="2400" dirty="0" smtClean="0">
                <a:latin typeface="+mj-lt"/>
              </a:rPr>
              <a:t>	y disfrutar la semana!</a:t>
            </a:r>
            <a:endParaRPr lang="es-MX" sz="2000" dirty="0">
              <a:latin typeface="+mj-lt"/>
            </a:endParaRPr>
          </a:p>
        </p:txBody>
      </p:sp>
      <p:sp>
        <p:nvSpPr>
          <p:cNvPr id="6" name="5 Marcador de contenido"/>
          <p:cNvSpPr>
            <a:spLocks noGrp="1"/>
          </p:cNvSpPr>
          <p:nvPr>
            <p:ph sz="half" idx="2"/>
          </p:nvPr>
        </p:nvSpPr>
        <p:spPr>
          <a:xfrm>
            <a:off x="4644008" y="1412776"/>
            <a:ext cx="4038600" cy="4530725"/>
          </a:xfrm>
        </p:spPr>
        <p:txBody>
          <a:bodyPr/>
          <a:lstStyle/>
          <a:p>
            <a:r>
              <a:rPr lang="es-MX" sz="2400" dirty="0" smtClean="0"/>
              <a:t>2. El docente en su actividad carga su “mochila” con variados elementos.</a:t>
            </a:r>
          </a:p>
          <a:p>
            <a:pPr>
              <a:buNone/>
            </a:pPr>
            <a:r>
              <a:rPr lang="es-MX" sz="2400" dirty="0" smtClean="0"/>
              <a:t>	¿Qué hacer con esa mochila y que poner dentro?</a:t>
            </a:r>
            <a:endParaRPr lang="es-MX" sz="24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Informe de la Comisión</a:t>
            </a:r>
            <a:endParaRPr lang="es-ES" dirty="0"/>
          </a:p>
        </p:txBody>
      </p:sp>
      <p:sp>
        <p:nvSpPr>
          <p:cNvPr id="3" name="2 Marcador de contenido"/>
          <p:cNvSpPr>
            <a:spLocks noGrp="1"/>
          </p:cNvSpPr>
          <p:nvPr>
            <p:ph sz="half" idx="1"/>
          </p:nvPr>
        </p:nvSpPr>
        <p:spPr/>
        <p:txBody>
          <a:bodyPr/>
          <a:lstStyle/>
          <a:p>
            <a:r>
              <a:rPr lang="es-ES_tradnl" sz="1600" dirty="0" smtClean="0"/>
              <a:t>Introducción</a:t>
            </a:r>
          </a:p>
          <a:p>
            <a:pPr>
              <a:buNone/>
            </a:pPr>
            <a:r>
              <a:rPr lang="es-ES_tradnl" sz="1600" dirty="0" smtClean="0"/>
              <a:t>	Surge como respuesta de este colectivo docente- ATD-  ante el malestar constante expresado sobre las condiciones laborales</a:t>
            </a:r>
          </a:p>
          <a:p>
            <a:pPr>
              <a:buNone/>
            </a:pPr>
            <a:endParaRPr lang="es-ES_tradnl" sz="1600" dirty="0" smtClean="0"/>
          </a:p>
          <a:p>
            <a:r>
              <a:rPr lang="es-ES_tradnl" sz="1600" dirty="0" smtClean="0"/>
              <a:t> Antecedentes</a:t>
            </a:r>
          </a:p>
          <a:p>
            <a:pPr>
              <a:buNone/>
            </a:pPr>
            <a:r>
              <a:rPr lang="es-ES_tradnl" sz="1600" dirty="0" smtClean="0"/>
              <a:t>	Salto-Mayo 2014</a:t>
            </a:r>
          </a:p>
          <a:p>
            <a:pPr>
              <a:buNone/>
            </a:pPr>
            <a:r>
              <a:rPr lang="es-ES_tradnl" sz="1600" dirty="0" smtClean="0"/>
              <a:t>      La Paloma-Noviembre 2014</a:t>
            </a:r>
          </a:p>
          <a:p>
            <a:pPr>
              <a:buNone/>
            </a:pPr>
            <a:endParaRPr lang="es-ES_tradnl" sz="1600" dirty="0" smtClean="0"/>
          </a:p>
        </p:txBody>
      </p:sp>
      <p:sp>
        <p:nvSpPr>
          <p:cNvPr id="4" name="3 Marcador de contenido"/>
          <p:cNvSpPr>
            <a:spLocks noGrp="1"/>
          </p:cNvSpPr>
          <p:nvPr>
            <p:ph sz="half" idx="2"/>
          </p:nvPr>
        </p:nvSpPr>
        <p:spPr>
          <a:xfrm>
            <a:off x="4499992" y="1600200"/>
            <a:ext cx="4392488" cy="4530725"/>
          </a:xfrm>
        </p:spPr>
        <p:txBody>
          <a:bodyPr/>
          <a:lstStyle/>
          <a:p>
            <a:r>
              <a:rPr lang="es-ES_tradnl" sz="1600" b="1" u="sng" dirty="0" smtClean="0"/>
              <a:t>MARCO TEÓRICO</a:t>
            </a:r>
          </a:p>
          <a:p>
            <a:pPr>
              <a:buFont typeface="Wingdings" pitchFamily="2" charset="2"/>
              <a:buChar char="q"/>
            </a:pPr>
            <a:r>
              <a:rPr lang="es-ES_tradnl" sz="1600" b="1" dirty="0" smtClean="0"/>
              <a:t>Informe  “Condiciones del ejercicio de la profesión docente”.</a:t>
            </a:r>
          </a:p>
          <a:p>
            <a:pPr>
              <a:buFont typeface="Wingdings" pitchFamily="2" charset="2"/>
              <a:buChar char="q"/>
            </a:pPr>
            <a:r>
              <a:rPr lang="es-ES_tradnl" sz="1600" b="1" dirty="0" smtClean="0"/>
              <a:t>Recomendaciones OIT-UNESCO(en particular el aporte de 1966 como base)</a:t>
            </a:r>
          </a:p>
          <a:p>
            <a:pPr>
              <a:buFont typeface="Wingdings" pitchFamily="2" charset="2"/>
              <a:buChar char="q"/>
            </a:pPr>
            <a:r>
              <a:rPr lang="es-ES_tradnl" sz="1600" b="1" smtClean="0"/>
              <a:t>Decreto </a:t>
            </a:r>
            <a:r>
              <a:rPr lang="es-ES_tradnl" sz="1600" b="1" smtClean="0"/>
              <a:t>291/07 </a:t>
            </a:r>
            <a:r>
              <a:rPr lang="es-ES_tradnl" sz="1600" smtClean="0"/>
              <a:t>www.mtss.gub.uy</a:t>
            </a:r>
            <a:endParaRPr lang="es-ES_tradnl" sz="1600" b="1" dirty="0" smtClean="0"/>
          </a:p>
          <a:p>
            <a:pPr>
              <a:buFont typeface="Wingdings" pitchFamily="2" charset="2"/>
              <a:buChar char="q"/>
            </a:pPr>
            <a:r>
              <a:rPr lang="es-ES_tradnl" sz="1600" b="1" dirty="0" smtClean="0"/>
              <a:t>Libro “La violencia en y del trabajo-UTU </a:t>
            </a:r>
            <a:r>
              <a:rPr lang="es-ES_tradnl" sz="1600" b="1" dirty="0" err="1" smtClean="0"/>
              <a:t>Ps.</a:t>
            </a:r>
            <a:r>
              <a:rPr lang="es-ES_tradnl" sz="1600" b="1" dirty="0" smtClean="0"/>
              <a:t> </a:t>
            </a:r>
            <a:r>
              <a:rPr lang="es-ES_tradnl" sz="1600" b="1" dirty="0" err="1" smtClean="0"/>
              <a:t>Nahir</a:t>
            </a:r>
            <a:r>
              <a:rPr lang="es-ES_tradnl" sz="1600" b="1" dirty="0" smtClean="0"/>
              <a:t> Silveira</a:t>
            </a:r>
          </a:p>
          <a:p>
            <a:pPr>
              <a:buFont typeface="Wingdings" pitchFamily="2" charset="2"/>
              <a:buChar char="q"/>
            </a:pPr>
            <a:endParaRPr lang="es-ES_tradnl" sz="1600" b="1" dirty="0" smtClean="0"/>
          </a:p>
          <a:p>
            <a:pPr>
              <a:buFont typeface="Wingdings" pitchFamily="2" charset="2"/>
              <a:buChar char="q"/>
            </a:pPr>
            <a:endParaRPr lang="es-ES_tradnl" sz="1400" b="1" dirty="0" smtClean="0"/>
          </a:p>
          <a:p>
            <a:pPr>
              <a:buNone/>
            </a:pPr>
            <a:endParaRPr lang="es-ES_tradnl" sz="1400" b="1" dirty="0" smtClean="0"/>
          </a:p>
          <a:p>
            <a:pPr>
              <a:buNone/>
            </a:pPr>
            <a:endParaRPr lang="es-ES" sz="1400" dirty="0" smtClean="0"/>
          </a:p>
          <a:p>
            <a:endParaRPr lang="es-ES" dirty="0"/>
          </a:p>
        </p:txBody>
      </p:sp>
      <p:pic>
        <p:nvPicPr>
          <p:cNvPr id="5" name="4 Imagen" descr="atd piria 2.JPG"/>
          <p:cNvPicPr>
            <a:picLocks noChangeAspect="1"/>
          </p:cNvPicPr>
          <p:nvPr/>
        </p:nvPicPr>
        <p:blipFill>
          <a:blip r:embed="rId2" cstate="print"/>
          <a:stretch>
            <a:fillRect/>
          </a:stretch>
        </p:blipFill>
        <p:spPr>
          <a:xfrm>
            <a:off x="0" y="4401108"/>
            <a:ext cx="3275856" cy="2456892"/>
          </a:xfrm>
          <a:prstGeom prst="rect">
            <a:avLst/>
          </a:prstGeom>
        </p:spPr>
      </p:pic>
      <p:pic>
        <p:nvPicPr>
          <p:cNvPr id="6" name="5 Imagen" descr="atd piria 3.JPG"/>
          <p:cNvPicPr>
            <a:picLocks noChangeAspect="1"/>
          </p:cNvPicPr>
          <p:nvPr/>
        </p:nvPicPr>
        <p:blipFill>
          <a:blip r:embed="rId3" cstate="print"/>
          <a:stretch>
            <a:fillRect/>
          </a:stretch>
        </p:blipFill>
        <p:spPr>
          <a:xfrm>
            <a:off x="5868144" y="4401107"/>
            <a:ext cx="3275856" cy="24568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ircle(in)">
                                      <p:cBhvr>
                                        <p:cTn id="19"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p:nvPr>
        </p:nvSpPr>
        <p:spPr>
          <a:solidFill>
            <a:schemeClr val="accent2">
              <a:lumMod val="40000"/>
              <a:lumOff val="60000"/>
            </a:schemeClr>
          </a:solidFill>
          <a:ln>
            <a:solidFill>
              <a:schemeClr val="accent1"/>
            </a:solidFill>
          </a:ln>
        </p:spPr>
        <p:txBody>
          <a:bodyPr/>
          <a:lstStyle/>
          <a:p>
            <a:r>
              <a:rPr lang="es-MX" sz="4000" dirty="0" smtClean="0">
                <a:solidFill>
                  <a:srgbClr val="C00000"/>
                </a:solidFill>
              </a:rPr>
              <a:t>El profesor…el ser humano</a:t>
            </a:r>
            <a:r>
              <a:rPr lang="es-MX" sz="4000" dirty="0" smtClean="0"/>
              <a:t/>
            </a:r>
            <a:br>
              <a:rPr lang="es-MX" sz="4000" dirty="0" smtClean="0"/>
            </a:br>
            <a:r>
              <a:rPr lang="es-MX" sz="2800" u="dbl" dirty="0" smtClean="0">
                <a:solidFill>
                  <a:schemeClr val="accent2">
                    <a:lumMod val="60000"/>
                    <a:lumOff val="40000"/>
                  </a:schemeClr>
                </a:solidFill>
              </a:rPr>
              <a:t>Componentes </a:t>
            </a:r>
            <a:r>
              <a:rPr lang="es-MX" sz="2800" u="dbl" dirty="0" err="1" smtClean="0">
                <a:solidFill>
                  <a:schemeClr val="accent2">
                    <a:lumMod val="60000"/>
                    <a:lumOff val="40000"/>
                  </a:schemeClr>
                </a:solidFill>
              </a:rPr>
              <a:t>Bio</a:t>
            </a:r>
            <a:r>
              <a:rPr lang="es-MX" sz="2800" u="dbl" dirty="0" smtClean="0">
                <a:solidFill>
                  <a:schemeClr val="accent2">
                    <a:lumMod val="60000"/>
                    <a:lumOff val="40000"/>
                  </a:schemeClr>
                </a:solidFill>
              </a:rPr>
              <a:t>/Sico/Social</a:t>
            </a:r>
            <a:endParaRPr lang="es-ES" sz="2800" u="dbl" dirty="0">
              <a:solidFill>
                <a:schemeClr val="accent2">
                  <a:lumMod val="60000"/>
                  <a:lumOff val="40000"/>
                </a:schemeClr>
              </a:solidFill>
            </a:endParaRPr>
          </a:p>
        </p:txBody>
      </p:sp>
      <p:sp>
        <p:nvSpPr>
          <p:cNvPr id="146437" name="Rectangle 5"/>
          <p:cNvSpPr>
            <a:spLocks noGrp="1" noChangeArrowheads="1"/>
          </p:cNvSpPr>
          <p:nvPr>
            <p:ph sz="half" idx="1"/>
          </p:nvPr>
        </p:nvSpPr>
        <p:spPr/>
        <p:txBody>
          <a:bodyPr/>
          <a:lstStyle/>
          <a:p>
            <a:r>
              <a:rPr lang="es-MX" dirty="0" smtClean="0"/>
              <a:t>Marco </a:t>
            </a:r>
            <a:r>
              <a:rPr lang="es-MX" dirty="0" err="1" smtClean="0"/>
              <a:t>Bio</a:t>
            </a:r>
            <a:r>
              <a:rPr lang="es-MX" dirty="0" smtClean="0"/>
              <a:t>- Sico</a:t>
            </a:r>
          </a:p>
          <a:p>
            <a:pPr>
              <a:buFont typeface="Wingdings" pitchFamily="2" charset="2"/>
              <a:buChar char="Ø"/>
            </a:pPr>
            <a:r>
              <a:rPr lang="es-MX" sz="1400" dirty="0" smtClean="0"/>
              <a:t>Salud Ocupacional-Estudio sobre la Salud Docente en Uruguay</a:t>
            </a:r>
          </a:p>
          <a:p>
            <a:pPr>
              <a:buNone/>
            </a:pPr>
            <a:r>
              <a:rPr lang="es-MX" sz="1400" dirty="0"/>
              <a:t> </a:t>
            </a:r>
            <a:r>
              <a:rPr lang="es-MX" sz="1400" dirty="0" smtClean="0"/>
              <a:t>     Investigación sobre La violencia en y del trabajo- </a:t>
            </a:r>
            <a:r>
              <a:rPr lang="es-MX" sz="1400" dirty="0" err="1" smtClean="0"/>
              <a:t>Fac</a:t>
            </a:r>
            <a:r>
              <a:rPr lang="es-MX" sz="1400" dirty="0" smtClean="0"/>
              <a:t>. Sicología-UTU</a:t>
            </a:r>
          </a:p>
          <a:p>
            <a:pPr>
              <a:buNone/>
            </a:pPr>
            <a:r>
              <a:rPr lang="es-MX" sz="1400" dirty="0" smtClean="0"/>
              <a:t>      </a:t>
            </a:r>
            <a:r>
              <a:rPr lang="es-MX" sz="1400" dirty="0" err="1" smtClean="0"/>
              <a:t>Ps.</a:t>
            </a:r>
            <a:r>
              <a:rPr lang="es-MX" sz="1400" dirty="0" smtClean="0"/>
              <a:t> </a:t>
            </a:r>
            <a:r>
              <a:rPr lang="es-MX" sz="1400" dirty="0" err="1" smtClean="0"/>
              <a:t>Nahir</a:t>
            </a:r>
            <a:r>
              <a:rPr lang="es-MX" sz="1400" dirty="0" smtClean="0"/>
              <a:t> Silveira-SD UTU</a:t>
            </a:r>
          </a:p>
          <a:p>
            <a:pPr>
              <a:buNone/>
            </a:pPr>
            <a:r>
              <a:rPr lang="es-MX" sz="1400" dirty="0" smtClean="0"/>
              <a:t>      Ed. </a:t>
            </a:r>
            <a:r>
              <a:rPr lang="es-MX" sz="1400" dirty="0" err="1" smtClean="0"/>
              <a:t>PsicoLibros-Waslala</a:t>
            </a:r>
            <a:r>
              <a:rPr lang="es-MX" sz="1400" dirty="0" smtClean="0"/>
              <a:t> 2009</a:t>
            </a:r>
            <a:endParaRPr lang="es-MX" sz="1400" dirty="0"/>
          </a:p>
          <a:p>
            <a:pPr>
              <a:buNone/>
            </a:pPr>
            <a:endParaRPr lang="es-MX" dirty="0"/>
          </a:p>
          <a:p>
            <a:r>
              <a:rPr lang="es-MX" dirty="0" smtClean="0"/>
              <a:t>Marco Social</a:t>
            </a:r>
          </a:p>
          <a:p>
            <a:pPr>
              <a:buFont typeface="Wingdings" pitchFamily="2" charset="2"/>
              <a:buChar char="Ø"/>
            </a:pPr>
            <a:r>
              <a:rPr lang="es-MX" sz="1400" dirty="0" smtClean="0"/>
              <a:t>El Malestar Docente-José Esteve</a:t>
            </a:r>
          </a:p>
          <a:p>
            <a:pPr>
              <a:buNone/>
            </a:pPr>
            <a:r>
              <a:rPr lang="es-MX" sz="1400" dirty="0" smtClean="0"/>
              <a:t>	Estrategias en la Formación Permanente.</a:t>
            </a:r>
          </a:p>
          <a:p>
            <a:pPr>
              <a:buFont typeface="Wingdings" pitchFamily="2" charset="2"/>
              <a:buChar char="Ø"/>
            </a:pPr>
            <a:r>
              <a:rPr lang="es-MX" sz="1400" dirty="0" smtClean="0"/>
              <a:t>Contexto social y la escuela.</a:t>
            </a:r>
          </a:p>
          <a:p>
            <a:pPr>
              <a:buFont typeface="Wingdings" pitchFamily="2" charset="2"/>
              <a:buChar char="Ø"/>
            </a:pPr>
            <a:endParaRPr lang="es-MX" sz="1400" dirty="0" smtClean="0"/>
          </a:p>
          <a:p>
            <a:pPr>
              <a:buNone/>
            </a:pPr>
            <a:endParaRPr lang="es-ES" dirty="0"/>
          </a:p>
        </p:txBody>
      </p:sp>
      <p:sp>
        <p:nvSpPr>
          <p:cNvPr id="6" name="5 Marcador de contenido"/>
          <p:cNvSpPr>
            <a:spLocks noGrp="1"/>
          </p:cNvSpPr>
          <p:nvPr>
            <p:ph sz="half" idx="2"/>
          </p:nvPr>
        </p:nvSpPr>
        <p:spPr>
          <a:xfrm>
            <a:off x="4211960" y="1600200"/>
            <a:ext cx="4932040" cy="4530725"/>
          </a:xfrm>
        </p:spPr>
        <p:txBody>
          <a:bodyPr/>
          <a:lstStyle/>
          <a:p>
            <a:pPr>
              <a:buNone/>
            </a:pPr>
            <a:endParaRPr lang="es-MX" sz="2000" dirty="0" smtClean="0"/>
          </a:p>
          <a:p>
            <a:pPr>
              <a:buFont typeface="Wingdings" pitchFamily="2" charset="2"/>
              <a:buChar char="ü"/>
            </a:pPr>
            <a:r>
              <a:rPr lang="es-MX" sz="2000" dirty="0" smtClean="0"/>
              <a:t>Desarrollo Personal: aspiración personal/en la profesión</a:t>
            </a:r>
          </a:p>
          <a:p>
            <a:pPr>
              <a:buFont typeface="Wingdings" pitchFamily="2" charset="2"/>
              <a:buChar char="ü"/>
            </a:pPr>
            <a:r>
              <a:rPr lang="es-MX" sz="2000" dirty="0" smtClean="0"/>
              <a:t>Conformidad/inconformidad:</a:t>
            </a:r>
          </a:p>
          <a:p>
            <a:pPr>
              <a:buFont typeface="Wingdings" pitchFamily="2" charset="2"/>
              <a:buChar char="ü"/>
            </a:pPr>
            <a:r>
              <a:rPr lang="es-MX" sz="2000" dirty="0" smtClean="0"/>
              <a:t>Crece y se potencializa.</a:t>
            </a:r>
          </a:p>
          <a:p>
            <a:pPr>
              <a:buFont typeface="Wingdings" pitchFamily="2" charset="2"/>
              <a:buChar char="ü"/>
            </a:pPr>
            <a:r>
              <a:rPr lang="es-MX" sz="2000" dirty="0" smtClean="0"/>
              <a:t>Se detiene, asume falta de logros.</a:t>
            </a:r>
          </a:p>
          <a:p>
            <a:pPr>
              <a:buFont typeface="Wingdings" pitchFamily="2" charset="2"/>
              <a:buChar char="ü"/>
            </a:pPr>
            <a:r>
              <a:rPr lang="es-MX" sz="2000" dirty="0" smtClean="0"/>
              <a:t>Somatiza (trastornos síquicos/ alergias/dolores corporales)</a:t>
            </a:r>
          </a:p>
          <a:p>
            <a:endParaRPr lang="es-MX" dirty="0"/>
          </a:p>
        </p:txBody>
      </p:sp>
      <p:pic>
        <p:nvPicPr>
          <p:cNvPr id="9" name="8 Imagen" descr="arte y estatuas.jpg"/>
          <p:cNvPicPr>
            <a:picLocks noChangeAspect="1"/>
          </p:cNvPicPr>
          <p:nvPr/>
        </p:nvPicPr>
        <p:blipFill>
          <a:blip r:embed="rId3" cstate="print"/>
          <a:stretch>
            <a:fillRect/>
          </a:stretch>
        </p:blipFill>
        <p:spPr>
          <a:xfrm>
            <a:off x="467544" y="1556792"/>
            <a:ext cx="8208912" cy="49685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box(in)">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box(in)">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6437">
                                            <p:txEl>
                                              <p:pRg st="2" end="2"/>
                                            </p:txEl>
                                          </p:spTgt>
                                        </p:tgtEl>
                                        <p:attrNameLst>
                                          <p:attrName>style.visibility</p:attrName>
                                        </p:attrNameLst>
                                      </p:cBhvr>
                                      <p:to>
                                        <p:strVal val="visible"/>
                                      </p:to>
                                    </p:set>
                                    <p:animEffect transition="in" filter="box(in)">
                                      <p:cBhvr>
                                        <p:cTn id="17" dur="500"/>
                                        <p:tgtEl>
                                          <p:spTgt spid="1464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46437">
                                            <p:txEl>
                                              <p:pRg st="3" end="3"/>
                                            </p:txEl>
                                          </p:spTgt>
                                        </p:tgtEl>
                                        <p:attrNameLst>
                                          <p:attrName>style.visibility</p:attrName>
                                        </p:attrNameLst>
                                      </p:cBhvr>
                                      <p:to>
                                        <p:strVal val="visible"/>
                                      </p:to>
                                    </p:set>
                                    <p:animEffect transition="in" filter="box(in)">
                                      <p:cBhvr>
                                        <p:cTn id="22" dur="500"/>
                                        <p:tgtEl>
                                          <p:spTgt spid="1464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6437">
                                            <p:txEl>
                                              <p:pRg st="4" end="4"/>
                                            </p:txEl>
                                          </p:spTgt>
                                        </p:tgtEl>
                                        <p:attrNameLst>
                                          <p:attrName>style.visibility</p:attrName>
                                        </p:attrNameLst>
                                      </p:cBhvr>
                                      <p:to>
                                        <p:strVal val="visible"/>
                                      </p:to>
                                    </p:set>
                                    <p:animEffect transition="in" filter="box(in)">
                                      <p:cBhvr>
                                        <p:cTn id="27" dur="500"/>
                                        <p:tgtEl>
                                          <p:spTgt spid="1464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46437">
                                            <p:txEl>
                                              <p:pRg st="6" end="6"/>
                                            </p:txEl>
                                          </p:spTgt>
                                        </p:tgtEl>
                                        <p:attrNameLst>
                                          <p:attrName>style.visibility</p:attrName>
                                        </p:attrNameLst>
                                      </p:cBhvr>
                                      <p:to>
                                        <p:strVal val="visible"/>
                                      </p:to>
                                    </p:set>
                                    <p:animEffect transition="in" filter="box(in)">
                                      <p:cBhvr>
                                        <p:cTn id="32" dur="500"/>
                                        <p:tgtEl>
                                          <p:spTgt spid="14643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46437">
                                            <p:txEl>
                                              <p:pRg st="7" end="7"/>
                                            </p:txEl>
                                          </p:spTgt>
                                        </p:tgtEl>
                                        <p:attrNameLst>
                                          <p:attrName>style.visibility</p:attrName>
                                        </p:attrNameLst>
                                      </p:cBhvr>
                                      <p:to>
                                        <p:strVal val="visible"/>
                                      </p:to>
                                    </p:set>
                                    <p:animEffect transition="in" filter="box(in)">
                                      <p:cBhvr>
                                        <p:cTn id="37" dur="500"/>
                                        <p:tgtEl>
                                          <p:spTgt spid="14643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46437">
                                            <p:txEl>
                                              <p:pRg st="8" end="8"/>
                                            </p:txEl>
                                          </p:spTgt>
                                        </p:tgtEl>
                                        <p:attrNameLst>
                                          <p:attrName>style.visibility</p:attrName>
                                        </p:attrNameLst>
                                      </p:cBhvr>
                                      <p:to>
                                        <p:strVal val="visible"/>
                                      </p:to>
                                    </p:set>
                                    <p:animEffect transition="in" filter="box(in)">
                                      <p:cBhvr>
                                        <p:cTn id="42" dur="500"/>
                                        <p:tgtEl>
                                          <p:spTgt spid="14643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46437">
                                            <p:txEl>
                                              <p:pRg st="9" end="9"/>
                                            </p:txEl>
                                          </p:spTgt>
                                        </p:tgtEl>
                                        <p:attrNameLst>
                                          <p:attrName>style.visibility</p:attrName>
                                        </p:attrNameLst>
                                      </p:cBhvr>
                                      <p:to>
                                        <p:strVal val="visible"/>
                                      </p:to>
                                    </p:set>
                                    <p:animEffect transition="in" filter="box(in)">
                                      <p:cBhvr>
                                        <p:cTn id="47" dur="500"/>
                                        <p:tgtEl>
                                          <p:spTgt spid="14643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circle(in)">
                                      <p:cBhvr>
                                        <p:cTn id="52" dur="20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box(in)">
                                      <p:cBhvr>
                                        <p:cTn id="57" dur="500"/>
                                        <p:tgtEl>
                                          <p:spTgt spid="6">
                                            <p:txEl>
                                              <p:pRg st="2" end="2"/>
                                            </p:txEl>
                                          </p:spTgt>
                                        </p:tgtEl>
                                      </p:cBhvr>
                                    </p:animEffect>
                                  </p:childTnLst>
                                </p:cTn>
                              </p:par>
                              <p:par>
                                <p:cTn id="58" presetID="4" presetClass="entr" presetSubtype="16" fill="hold" nodeType="with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Effect transition="in" filter="box(in)">
                                      <p:cBhvr>
                                        <p:cTn id="60" dur="500"/>
                                        <p:tgtEl>
                                          <p:spTgt spid="6">
                                            <p:txEl>
                                              <p:pRg st="3" end="3"/>
                                            </p:txEl>
                                          </p:spTgt>
                                        </p:tgtEl>
                                      </p:cBhvr>
                                    </p:animEffect>
                                  </p:childTnLst>
                                </p:cTn>
                              </p:par>
                              <p:par>
                                <p:cTn id="61" presetID="4" presetClass="entr" presetSubtype="16" fill="hold" nodeType="with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box(in)">
                                      <p:cBhvr>
                                        <p:cTn id="63" dur="500"/>
                                        <p:tgtEl>
                                          <p:spTgt spid="6">
                                            <p:txEl>
                                              <p:pRg st="4" end="4"/>
                                            </p:txEl>
                                          </p:spTgt>
                                        </p:tgtEl>
                                      </p:cBhvr>
                                    </p:animEffect>
                                  </p:childTnLst>
                                </p:cTn>
                              </p:par>
                              <p:par>
                                <p:cTn id="64" presetID="4" presetClass="entr" presetSubtype="16" fill="hold" nodeType="withEffect">
                                  <p:stCondLst>
                                    <p:cond delay="0"/>
                                  </p:stCondLst>
                                  <p:childTnLst>
                                    <p:set>
                                      <p:cBhvr>
                                        <p:cTn id="65" dur="1" fill="hold">
                                          <p:stCondLst>
                                            <p:cond delay="0"/>
                                          </p:stCondLst>
                                        </p:cTn>
                                        <p:tgtEl>
                                          <p:spTgt spid="6">
                                            <p:txEl>
                                              <p:pRg st="5" end="5"/>
                                            </p:txEl>
                                          </p:spTgt>
                                        </p:tgtEl>
                                        <p:attrNameLst>
                                          <p:attrName>style.visibility</p:attrName>
                                        </p:attrNameLst>
                                      </p:cBhvr>
                                      <p:to>
                                        <p:strVal val="visible"/>
                                      </p:to>
                                    </p:set>
                                    <p:animEffect transition="in" filter="box(in)">
                                      <p:cBhvr>
                                        <p:cTn id="66" dur="500"/>
                                        <p:tgtEl>
                                          <p:spTgt spid="6">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sz="2800" dirty="0" smtClean="0"/>
              <a:t>Marco </a:t>
            </a:r>
            <a:r>
              <a:rPr lang="es-MX" sz="2800" dirty="0" err="1" smtClean="0"/>
              <a:t>Bio</a:t>
            </a:r>
            <a:r>
              <a:rPr lang="es-MX" sz="2800" dirty="0" smtClean="0"/>
              <a:t>- Sico</a:t>
            </a:r>
            <a:br>
              <a:rPr lang="es-MX" sz="2800" dirty="0" smtClean="0"/>
            </a:br>
            <a:r>
              <a:rPr lang="es-MX" sz="2000" dirty="0" smtClean="0"/>
              <a:t>La violencia en y del Trabajo de </a:t>
            </a:r>
            <a:r>
              <a:rPr lang="es-MX" sz="2000" dirty="0" err="1" smtClean="0"/>
              <a:t>Nahir</a:t>
            </a:r>
            <a:r>
              <a:rPr lang="es-MX" sz="2000" dirty="0" smtClean="0"/>
              <a:t> Silveira </a:t>
            </a:r>
            <a:r>
              <a:rPr lang="es-MX" sz="2000" dirty="0" err="1" smtClean="0"/>
              <a:t>Rondán</a:t>
            </a:r>
            <a:r>
              <a:rPr lang="es-MX" sz="2000" dirty="0" smtClean="0"/>
              <a:t/>
            </a:r>
            <a:br>
              <a:rPr lang="es-MX" sz="2000" dirty="0" smtClean="0"/>
            </a:br>
            <a:r>
              <a:rPr lang="es-MX" sz="2000" dirty="0" smtClean="0"/>
              <a:t/>
            </a:r>
            <a:br>
              <a:rPr lang="es-MX" sz="2000" dirty="0" smtClean="0"/>
            </a:br>
            <a:endParaRPr lang="es-MX" sz="2000" dirty="0"/>
          </a:p>
        </p:txBody>
      </p:sp>
      <p:sp>
        <p:nvSpPr>
          <p:cNvPr id="6" name="5 Marcador de contenido"/>
          <p:cNvSpPr>
            <a:spLocks noGrp="1"/>
          </p:cNvSpPr>
          <p:nvPr>
            <p:ph idx="1"/>
          </p:nvPr>
        </p:nvSpPr>
        <p:spPr>
          <a:xfrm>
            <a:off x="428596" y="1000108"/>
            <a:ext cx="8229600" cy="5857892"/>
          </a:xfrm>
        </p:spPr>
        <p:txBody>
          <a:bodyPr/>
          <a:lstStyle/>
          <a:p>
            <a:r>
              <a:rPr lang="es-MX" sz="1800" dirty="0" smtClean="0"/>
              <a:t>Facultad de Psicología de UDELAR- Luis </a:t>
            </a:r>
            <a:r>
              <a:rPr lang="es-MX" sz="1800" dirty="0" err="1" smtClean="0"/>
              <a:t>Leopold</a:t>
            </a:r>
            <a:r>
              <a:rPr lang="es-MX" sz="1800" dirty="0" smtClean="0"/>
              <a:t>: “Que el trabajo sea parte de una política pública requiere de una sociedad q construya una modalidad de participación e intervención del Estado” (esta tarea es la expresión del hacer de un momento estatal autocrítico y productivo- mirar de frente la cosa pública desde dentro de la misma)</a:t>
            </a:r>
          </a:p>
          <a:p>
            <a:r>
              <a:rPr lang="es-MX" sz="1800" dirty="0" smtClean="0"/>
              <a:t>Departamento de Salud Ocupacional- Fernando Tomasina: Se presenta “un enfoque crítico del área de la salud colectiva de los trabajadores…interpela a los actores sociales con responsabilidad en área…integra los problemas salud/trabajo en las dimensiones psíquico, físico y social”</a:t>
            </a:r>
          </a:p>
          <a:p>
            <a:r>
              <a:rPr lang="es-MX" sz="1800" dirty="0" err="1" smtClean="0"/>
              <a:t>Nahir</a:t>
            </a:r>
            <a:r>
              <a:rPr lang="es-MX" sz="1800" dirty="0" smtClean="0"/>
              <a:t> Silveira: Las conclusiones previas a la investigación:</a:t>
            </a:r>
          </a:p>
          <a:p>
            <a:pPr>
              <a:buNone/>
            </a:pPr>
            <a:r>
              <a:rPr lang="es-MX" sz="1800" dirty="0" smtClean="0"/>
              <a:t>      *  el docente no percibe como problema que  tenga una excesiva tarea que le implica ocupar tiempo extra-laboral, lo considera inherente a su función</a:t>
            </a:r>
          </a:p>
          <a:p>
            <a:pPr>
              <a:buNone/>
            </a:pPr>
            <a:r>
              <a:rPr lang="es-MX" sz="1800" dirty="0" smtClean="0"/>
              <a:t>	*  las condiciones medio ambiente de trabajo son consideradas negativas</a:t>
            </a:r>
          </a:p>
          <a:p>
            <a:pPr>
              <a:buNone/>
            </a:pPr>
            <a:r>
              <a:rPr lang="es-MX" sz="1800" dirty="0" smtClean="0"/>
              <a:t>      * se plantea exigencias surgidas del contexto social de alumno/centro</a:t>
            </a:r>
          </a:p>
          <a:p>
            <a:pPr>
              <a:buNone/>
            </a:pPr>
            <a:r>
              <a:rPr lang="es-MX" sz="1800" dirty="0" smtClean="0"/>
              <a:t>      * la violencia es planteada por más del 50% de los encuestados</a:t>
            </a:r>
          </a:p>
          <a:p>
            <a:pPr>
              <a:buNone/>
            </a:pPr>
            <a:r>
              <a:rPr lang="es-MX" sz="1800" dirty="0" smtClean="0"/>
              <a:t>      * relaciones </a:t>
            </a:r>
            <a:r>
              <a:rPr lang="es-MX" sz="1800" dirty="0" err="1" smtClean="0"/>
              <a:t>jerarquicas</a:t>
            </a:r>
            <a:r>
              <a:rPr lang="es-MX" sz="1800" dirty="0" smtClean="0"/>
              <a:t> no  equitativas y situación inherente a </a:t>
            </a:r>
            <a:r>
              <a:rPr lang="es-MX" sz="1800" dirty="0" err="1" smtClean="0"/>
              <a:t>elecc</a:t>
            </a:r>
            <a:r>
              <a:rPr lang="es-MX" sz="1800" dirty="0" smtClean="0"/>
              <a:t>. Horas</a:t>
            </a:r>
          </a:p>
          <a:p>
            <a:pPr>
              <a:buNone/>
            </a:pPr>
            <a:r>
              <a:rPr lang="es-MX" sz="1800" dirty="0" smtClean="0"/>
              <a:t>      * se destaca buena relación entre pares y alto interés x la lectura</a:t>
            </a:r>
          </a:p>
          <a:p>
            <a:pPr>
              <a:buNone/>
            </a:pPr>
            <a:r>
              <a:rPr lang="es-MX" sz="1800" dirty="0" smtClean="0"/>
              <a:t>      * en salud/enfermedad se destacan dolencias vinculadas a la salud mental y sufrimiento </a:t>
            </a:r>
            <a:r>
              <a:rPr lang="es-MX" sz="1800" dirty="0" err="1" smtClean="0"/>
              <a:t>osteoarticular</a:t>
            </a:r>
            <a:r>
              <a:rPr lang="es-MX" sz="1800" dirty="0" smtClean="0"/>
              <a:t> de columna y en lo </a:t>
            </a:r>
            <a:r>
              <a:rPr lang="es-MX" sz="1800" dirty="0" err="1" smtClean="0"/>
              <a:t>psicosomatico</a:t>
            </a:r>
            <a:r>
              <a:rPr lang="es-MX" sz="1800" dirty="0" smtClean="0"/>
              <a:t> gastritis.</a:t>
            </a:r>
          </a:p>
          <a:p>
            <a:pPr>
              <a:buNone/>
            </a:pPr>
            <a:endParaRPr lang="es-MX" sz="1800" dirty="0"/>
          </a:p>
        </p:txBody>
      </p:sp>
      <p:pic>
        <p:nvPicPr>
          <p:cNvPr id="7" name="6 Imagen" descr="P3250016.JPG"/>
          <p:cNvPicPr>
            <a:picLocks noChangeAspect="1"/>
          </p:cNvPicPr>
          <p:nvPr/>
        </p:nvPicPr>
        <p:blipFill>
          <a:blip r:embed="rId3" cstate="print"/>
          <a:stretch>
            <a:fillRect/>
          </a:stretch>
        </p:blipFill>
        <p:spPr>
          <a:xfrm>
            <a:off x="2143108" y="928671"/>
            <a:ext cx="4714908" cy="5929329"/>
          </a:xfrm>
          <a:prstGeom prst="rect">
            <a:avLst/>
          </a:prstGeom>
        </p:spPr>
      </p:pic>
      <p:pic>
        <p:nvPicPr>
          <p:cNvPr id="8" name="Picture 4" descr="Detachment 1"/>
          <p:cNvPicPr>
            <a:picLocks noChangeAspect="1" noChangeArrowheads="1"/>
          </p:cNvPicPr>
          <p:nvPr/>
        </p:nvPicPr>
        <p:blipFill>
          <a:blip r:embed="rId4" cstate="print"/>
          <a:srcRect/>
          <a:stretch>
            <a:fillRect/>
          </a:stretch>
        </p:blipFill>
        <p:spPr bwMode="auto">
          <a:xfrm>
            <a:off x="1357290" y="0"/>
            <a:ext cx="6357982" cy="3580241"/>
          </a:xfrm>
          <a:prstGeom prst="rect">
            <a:avLst/>
          </a:prstGeom>
          <a:noFill/>
        </p:spPr>
      </p:pic>
      <p:pic>
        <p:nvPicPr>
          <p:cNvPr id="9" name="Picture 5" descr="detachment 3"/>
          <p:cNvPicPr>
            <a:picLocks noChangeAspect="1" noChangeArrowheads="1"/>
          </p:cNvPicPr>
          <p:nvPr/>
        </p:nvPicPr>
        <p:blipFill>
          <a:blip r:embed="rId5" cstate="print"/>
          <a:srcRect/>
          <a:stretch>
            <a:fillRect/>
          </a:stretch>
        </p:blipFill>
        <p:spPr bwMode="auto">
          <a:xfrm>
            <a:off x="4860032" y="4149080"/>
            <a:ext cx="3874701" cy="21818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ox(i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diamond(in)">
                                      <p:cBhvr>
                                        <p:cTn id="18" dur="2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400" dirty="0" smtClean="0"/>
              <a:t>Finalidad y Conclusiones de la investigación</a:t>
            </a:r>
            <a:endParaRPr lang="es-MX" sz="2400" dirty="0"/>
          </a:p>
        </p:txBody>
      </p:sp>
      <p:sp>
        <p:nvSpPr>
          <p:cNvPr id="3" name="2 Marcador de contenido"/>
          <p:cNvSpPr>
            <a:spLocks noGrp="1"/>
          </p:cNvSpPr>
          <p:nvPr>
            <p:ph idx="1"/>
          </p:nvPr>
        </p:nvSpPr>
        <p:spPr>
          <a:xfrm>
            <a:off x="357158" y="1214422"/>
            <a:ext cx="8229600" cy="4530725"/>
          </a:xfrm>
        </p:spPr>
        <p:txBody>
          <a:bodyPr/>
          <a:lstStyle/>
          <a:p>
            <a:r>
              <a:rPr lang="es-MX" sz="2000" dirty="0" smtClean="0"/>
              <a:t>Explorar en el colectivo seleccionado, en su contexto laboral y  con sus condiciones laborales, como emerge ….esta situación, y la manera en que se puede </a:t>
            </a:r>
            <a:r>
              <a:rPr lang="es-MX" sz="2400" b="1" dirty="0" smtClean="0"/>
              <a:t>hacer visible en los sujetos, para develarla y reflexionar sobre ella</a:t>
            </a:r>
            <a:r>
              <a:rPr lang="es-MX" sz="2000" dirty="0" smtClean="0"/>
              <a:t>.</a:t>
            </a:r>
          </a:p>
          <a:p>
            <a:pPr>
              <a:buNone/>
            </a:pPr>
            <a:r>
              <a:rPr lang="es-MX" sz="2000" dirty="0" smtClean="0"/>
              <a:t>     -”El esfuerzo por comprender al hombre en situación, en el aquí y ahora que siempre convoca y provoca” Pichón </a:t>
            </a:r>
            <a:r>
              <a:rPr lang="es-MX" sz="2000" dirty="0" err="1" smtClean="0"/>
              <a:t>Rivière</a:t>
            </a:r>
            <a:r>
              <a:rPr lang="es-MX" sz="2000" dirty="0" smtClean="0"/>
              <a:t>.</a:t>
            </a:r>
          </a:p>
          <a:p>
            <a:pPr>
              <a:buNone/>
            </a:pPr>
            <a:r>
              <a:rPr lang="es-MX" sz="2800" dirty="0" smtClean="0"/>
              <a:t>  </a:t>
            </a:r>
            <a:r>
              <a:rPr lang="es-MX" sz="2400" dirty="0" smtClean="0"/>
              <a:t>Conclusiones</a:t>
            </a:r>
          </a:p>
          <a:p>
            <a:r>
              <a:rPr lang="es-MX" sz="1600" dirty="0" smtClean="0"/>
              <a:t>“El estrés en el trabajo es un problema de salud de origen profesional que no se debe subestimar, provoca un perjuicio importante en la salud de los trabajadores, el ausentismo resulta una ilustración” Dr. </a:t>
            </a:r>
            <a:r>
              <a:rPr lang="es-MX" sz="1600" dirty="0" err="1" smtClean="0"/>
              <a:t>Khalef</a:t>
            </a:r>
            <a:r>
              <a:rPr lang="es-MX" sz="1600" dirty="0" smtClean="0"/>
              <a:t> (especialista en </a:t>
            </a:r>
            <a:r>
              <a:rPr lang="es-MX" sz="1600" dirty="0" err="1" smtClean="0"/>
              <a:t>med</a:t>
            </a:r>
            <a:r>
              <a:rPr lang="es-MX" sz="1600" dirty="0" smtClean="0"/>
              <a:t>. Laboral, toxicología medica e industrial, ergonomía práctica y ciencias humanas aplicadas al trabajo, encargado región árabe para ACTRAV- </a:t>
            </a:r>
            <a:r>
              <a:rPr lang="es-MX" sz="1600" dirty="0" err="1" smtClean="0"/>
              <a:t>Med</a:t>
            </a:r>
            <a:r>
              <a:rPr lang="es-MX" sz="1600" dirty="0" smtClean="0"/>
              <a:t>. </a:t>
            </a:r>
            <a:r>
              <a:rPr lang="es-MX" sz="1600" dirty="0" err="1" smtClean="0"/>
              <a:t>Lab</a:t>
            </a:r>
            <a:r>
              <a:rPr lang="es-MX" sz="1600" dirty="0" smtClean="0"/>
              <a:t>. OIT)</a:t>
            </a:r>
          </a:p>
          <a:p>
            <a:r>
              <a:rPr lang="es-MX" sz="1600" dirty="0" smtClean="0"/>
              <a:t>Enfermedades Profesionales: 1.Dolor de Espalda 2. Estrés</a:t>
            </a:r>
          </a:p>
          <a:p>
            <a:r>
              <a:rPr lang="es-MX" sz="1600" dirty="0" smtClean="0"/>
              <a:t>Factores estresantes s/docentes encuestados: Relación con alumnos, salario, poca capacitación, organización(horario, </a:t>
            </a:r>
            <a:r>
              <a:rPr lang="es-MX" sz="1600" dirty="0" err="1" smtClean="0"/>
              <a:t>multiescuela</a:t>
            </a:r>
            <a:r>
              <a:rPr lang="es-MX" sz="1600" dirty="0" smtClean="0"/>
              <a:t>), recursos </a:t>
            </a:r>
            <a:r>
              <a:rPr lang="es-MX" sz="1600" dirty="0" err="1" smtClean="0"/>
              <a:t>materiales,relaciones</a:t>
            </a:r>
            <a:r>
              <a:rPr lang="es-MX" sz="1600" dirty="0" smtClean="0"/>
              <a:t> c/otros.</a:t>
            </a:r>
          </a:p>
          <a:p>
            <a:endParaRPr lang="es-MX"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3">
                                            <p:txEl>
                                              <p:pRg st="4" end="4"/>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Aportes- Encuesta</a:t>
            </a:r>
            <a:endParaRPr lang="es-ES" dirty="0"/>
          </a:p>
        </p:txBody>
      </p:sp>
      <p:sp>
        <p:nvSpPr>
          <p:cNvPr id="3" name="2 Marcador de contenido"/>
          <p:cNvSpPr>
            <a:spLocks noGrp="1"/>
          </p:cNvSpPr>
          <p:nvPr>
            <p:ph idx="1"/>
          </p:nvPr>
        </p:nvSpPr>
        <p:spPr>
          <a:xfrm>
            <a:off x="467544" y="2132856"/>
            <a:ext cx="8229600" cy="4530725"/>
          </a:xfrm>
        </p:spPr>
        <p:txBody>
          <a:bodyPr/>
          <a:lstStyle/>
          <a:p>
            <a:pPr>
              <a:buFont typeface="Wingdings" pitchFamily="2" charset="2"/>
              <a:buChar char="Ø"/>
            </a:pPr>
            <a:r>
              <a:rPr lang="es-ES_tradnl" dirty="0" smtClean="0"/>
              <a:t>Aportes de los  informes recibidos de las escuelas</a:t>
            </a:r>
          </a:p>
          <a:p>
            <a:pPr>
              <a:buNone/>
            </a:pPr>
            <a:endParaRPr lang="es-ES_tradnl" dirty="0" smtClean="0"/>
          </a:p>
          <a:p>
            <a:pPr>
              <a:buFont typeface="Wingdings" pitchFamily="2" charset="2"/>
              <a:buChar char="Ø"/>
            </a:pPr>
            <a:r>
              <a:rPr lang="es-ES_tradnl" dirty="0" smtClean="0"/>
              <a:t>Encuesta por centro</a:t>
            </a:r>
            <a:endParaRPr lang="es-ES" dirty="0" smtClean="0"/>
          </a:p>
          <a:p>
            <a:endParaRPr lang="es-ES" dirty="0"/>
          </a:p>
        </p:txBody>
      </p:sp>
      <p:pic>
        <p:nvPicPr>
          <p:cNvPr id="6" name="5 Imagen" descr="utu 14.jpg"/>
          <p:cNvPicPr>
            <a:picLocks noChangeAspect="1"/>
          </p:cNvPicPr>
          <p:nvPr/>
        </p:nvPicPr>
        <p:blipFill>
          <a:blip r:embed="rId2" cstate="print"/>
          <a:stretch>
            <a:fillRect/>
          </a:stretch>
        </p:blipFill>
        <p:spPr>
          <a:xfrm>
            <a:off x="7600124" y="0"/>
            <a:ext cx="1543876" cy="1357929"/>
          </a:xfrm>
          <a:prstGeom prst="rect">
            <a:avLst/>
          </a:prstGeom>
        </p:spPr>
      </p:pic>
      <p:pic>
        <p:nvPicPr>
          <p:cNvPr id="7" name="6 Imagen" descr="cuerpos sobre letras.jpg"/>
          <p:cNvPicPr>
            <a:picLocks noChangeAspect="1"/>
          </p:cNvPicPr>
          <p:nvPr/>
        </p:nvPicPr>
        <p:blipFill>
          <a:blip r:embed="rId3" cstate="print"/>
          <a:stretch>
            <a:fillRect/>
          </a:stretch>
        </p:blipFill>
        <p:spPr>
          <a:xfrm>
            <a:off x="0" y="0"/>
            <a:ext cx="1403648" cy="1403648"/>
          </a:xfrm>
          <a:prstGeom prst="rect">
            <a:avLst/>
          </a:prstGeom>
        </p:spPr>
      </p:pic>
      <p:pic>
        <p:nvPicPr>
          <p:cNvPr id="8" name="7 Imagen" descr="epuma taller 14 mayo.jpg"/>
          <p:cNvPicPr>
            <a:picLocks noChangeAspect="1"/>
          </p:cNvPicPr>
          <p:nvPr/>
        </p:nvPicPr>
        <p:blipFill>
          <a:blip r:embed="rId4" cstate="print"/>
          <a:stretch>
            <a:fillRect/>
          </a:stretch>
        </p:blipFill>
        <p:spPr>
          <a:xfrm>
            <a:off x="0" y="4405675"/>
            <a:ext cx="9144000" cy="24523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etachment 0 todo quemado.jpg"/>
          <p:cNvPicPr>
            <a:picLocks noChangeAspect="1"/>
          </p:cNvPicPr>
          <p:nvPr/>
        </p:nvPicPr>
        <p:blipFill>
          <a:blip r:embed="rId2" cstate="print"/>
          <a:stretch>
            <a:fillRect/>
          </a:stretch>
        </p:blipFill>
        <p:spPr>
          <a:xfrm>
            <a:off x="6236284" y="0"/>
            <a:ext cx="2907716" cy="1635894"/>
          </a:xfrm>
          <a:prstGeom prst="rect">
            <a:avLst/>
          </a:prstGeom>
        </p:spPr>
      </p:pic>
      <p:pic>
        <p:nvPicPr>
          <p:cNvPr id="3" name="2 Imagen" descr="18 caminar 2.jpg"/>
          <p:cNvPicPr>
            <a:picLocks noChangeAspect="1"/>
          </p:cNvPicPr>
          <p:nvPr/>
        </p:nvPicPr>
        <p:blipFill>
          <a:blip r:embed="rId3" cstate="print"/>
          <a:stretch>
            <a:fillRect/>
          </a:stretch>
        </p:blipFill>
        <p:spPr>
          <a:xfrm>
            <a:off x="0" y="0"/>
            <a:ext cx="1619672" cy="2159563"/>
          </a:xfrm>
          <a:prstGeom prst="rect">
            <a:avLst/>
          </a:prstGeom>
        </p:spPr>
      </p:pic>
      <p:graphicFrame>
        <p:nvGraphicFramePr>
          <p:cNvPr id="4" name="3 Tabla"/>
          <p:cNvGraphicFramePr>
            <a:graphicFrameLocks noGrp="1"/>
          </p:cNvGraphicFramePr>
          <p:nvPr/>
        </p:nvGraphicFramePr>
        <p:xfrm>
          <a:off x="0" y="2204864"/>
          <a:ext cx="4355976" cy="3944239"/>
        </p:xfrm>
        <a:graphic>
          <a:graphicData uri="http://schemas.openxmlformats.org/drawingml/2006/table">
            <a:tbl>
              <a:tblPr/>
              <a:tblGrid>
                <a:gridCol w="3713350"/>
                <a:gridCol w="642626"/>
              </a:tblGrid>
              <a:tr h="175128">
                <a:tc>
                  <a:txBody>
                    <a:bodyPr/>
                    <a:lstStyle/>
                    <a:p>
                      <a:pPr marL="342900" lvl="0" indent="-342900">
                        <a:lnSpc>
                          <a:spcPct val="115000"/>
                        </a:lnSpc>
                        <a:spcAft>
                          <a:spcPts val="0"/>
                        </a:spcAft>
                        <a:buFont typeface="+mj-lt"/>
                        <a:buAutoNum type="arabicPeriod"/>
                      </a:pPr>
                      <a:r>
                        <a:rPr lang="es-UY" sz="1000" b="1" dirty="0">
                          <a:latin typeface="Arial"/>
                          <a:ea typeface="Calibri"/>
                          <a:cs typeface="Times New Roman"/>
                        </a:rPr>
                        <a:t>Malestar docente.</a:t>
                      </a:r>
                      <a:endParaRPr lang="es-ES" sz="900" dirty="0">
                        <a:latin typeface="Calibri"/>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UY" sz="1000">
                          <a:latin typeface="Arial"/>
                          <a:ea typeface="Calibri"/>
                          <a:cs typeface="Times New Roman"/>
                        </a:rPr>
                        <a:t>Puntaje</a:t>
                      </a:r>
                      <a:endParaRPr lang="es-ES" sz="900">
                        <a:latin typeface="Calibri"/>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28">
                <a:tc>
                  <a:txBody>
                    <a:bodyPr/>
                    <a:lstStyle/>
                    <a:p>
                      <a:pPr marL="342900" lvl="0" indent="-342900">
                        <a:lnSpc>
                          <a:spcPct val="115000"/>
                        </a:lnSpc>
                        <a:spcAft>
                          <a:spcPts val="0"/>
                        </a:spcAft>
                        <a:buFont typeface="+mj-lt"/>
                        <a:buAutoNum type="alphaUcParenR"/>
                      </a:pPr>
                      <a:r>
                        <a:rPr lang="es-UY" sz="1000">
                          <a:latin typeface="Arial"/>
                          <a:ea typeface="Calibri"/>
                          <a:cs typeface="Times New Roman"/>
                        </a:rPr>
                        <a:t>¿Están de acuerdo con el actual sistema de elección de horas?</a:t>
                      </a:r>
                      <a:endParaRPr lang="es-ES" sz="900">
                        <a:latin typeface="Calibri"/>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UY" sz="1000">
                        <a:latin typeface="Arial"/>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443">
                <a:tc>
                  <a:txBody>
                    <a:bodyPr/>
                    <a:lstStyle/>
                    <a:p>
                      <a:pPr>
                        <a:lnSpc>
                          <a:spcPct val="115000"/>
                        </a:lnSpc>
                        <a:spcAft>
                          <a:spcPts val="0"/>
                        </a:spcAft>
                      </a:pPr>
                      <a:r>
                        <a:rPr lang="es-UY" sz="1000">
                          <a:latin typeface="Arial"/>
                          <a:ea typeface="Calibri"/>
                          <a:cs typeface="Times New Roman"/>
                        </a:rPr>
                        <a:t>¿Por qué?</a:t>
                      </a:r>
                      <a:endParaRPr lang="es-ES" sz="900">
                        <a:latin typeface="Calibri"/>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UY" sz="1000">
                        <a:latin typeface="Arial"/>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31">
                <a:tc>
                  <a:txBody>
                    <a:bodyPr/>
                    <a:lstStyle/>
                    <a:p>
                      <a:pPr marL="342900" lvl="0" indent="-342900">
                        <a:lnSpc>
                          <a:spcPct val="115000"/>
                        </a:lnSpc>
                        <a:spcAft>
                          <a:spcPts val="0"/>
                        </a:spcAft>
                        <a:buFont typeface="+mj-lt"/>
                        <a:buAutoNum type="alphaUcParenR"/>
                      </a:pPr>
                      <a:r>
                        <a:rPr lang="es-UY" sz="1000">
                          <a:latin typeface="Arial"/>
                          <a:ea typeface="Calibri"/>
                          <a:cs typeface="Times New Roman"/>
                        </a:rPr>
                        <a:t>¿Consideran que el multi-empleo causa del salario condiciona la tarea docente?</a:t>
                      </a:r>
                      <a:endParaRPr lang="es-ES" sz="900">
                        <a:latin typeface="Calibri"/>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UY" sz="1000">
                        <a:latin typeface="Arial"/>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13">
                <a:tc>
                  <a:txBody>
                    <a:bodyPr/>
                    <a:lstStyle/>
                    <a:p>
                      <a:pPr>
                        <a:lnSpc>
                          <a:spcPct val="115000"/>
                        </a:lnSpc>
                        <a:spcAft>
                          <a:spcPts val="0"/>
                        </a:spcAft>
                      </a:pPr>
                      <a:r>
                        <a:rPr lang="es-UY" sz="1000">
                          <a:latin typeface="Arial"/>
                          <a:ea typeface="Calibri"/>
                          <a:cs typeface="Times New Roman"/>
                        </a:rPr>
                        <a:t>Comentarios:</a:t>
                      </a:r>
                      <a:endParaRPr lang="es-ES" sz="900">
                        <a:latin typeface="Calibri"/>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UY" sz="1000">
                        <a:latin typeface="Arial"/>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28">
                <a:tc>
                  <a:txBody>
                    <a:bodyPr/>
                    <a:lstStyle/>
                    <a:p>
                      <a:pPr marL="342900" lvl="0" indent="-342900">
                        <a:lnSpc>
                          <a:spcPct val="115000"/>
                        </a:lnSpc>
                        <a:spcAft>
                          <a:spcPts val="0"/>
                        </a:spcAft>
                        <a:buFont typeface="+mj-lt"/>
                        <a:buAutoNum type="alphaUcParenR"/>
                      </a:pPr>
                      <a:r>
                        <a:rPr lang="es-UY" sz="1000">
                          <a:latin typeface="Arial"/>
                          <a:ea typeface="Calibri"/>
                          <a:cs typeface="Times New Roman"/>
                        </a:rPr>
                        <a:t>¿Ustedes se sienten valorados en sus funciones?</a:t>
                      </a:r>
                      <a:endParaRPr lang="es-ES" sz="900">
                        <a:latin typeface="Calibri"/>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UY" sz="1000">
                        <a:latin typeface="Arial"/>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572">
                <a:tc>
                  <a:txBody>
                    <a:bodyPr/>
                    <a:lstStyle/>
                    <a:p>
                      <a:pPr>
                        <a:lnSpc>
                          <a:spcPct val="115000"/>
                        </a:lnSpc>
                        <a:spcAft>
                          <a:spcPts val="0"/>
                        </a:spcAft>
                      </a:pPr>
                      <a:r>
                        <a:rPr lang="es-UY" sz="1000">
                          <a:latin typeface="Arial"/>
                          <a:ea typeface="Calibri"/>
                          <a:cs typeface="Times New Roman"/>
                        </a:rPr>
                        <a:t>Comentarios:</a:t>
                      </a:r>
                      <a:endParaRPr lang="es-ES" sz="900">
                        <a:latin typeface="Calibri"/>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UY" sz="1000">
                        <a:latin typeface="Arial"/>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31">
                <a:tc>
                  <a:txBody>
                    <a:bodyPr/>
                    <a:lstStyle/>
                    <a:p>
                      <a:pPr marL="342900" lvl="0" indent="-342900">
                        <a:lnSpc>
                          <a:spcPct val="115000"/>
                        </a:lnSpc>
                        <a:spcAft>
                          <a:spcPts val="0"/>
                        </a:spcAft>
                        <a:buFont typeface="+mj-lt"/>
                        <a:buAutoNum type="alphaUcParenR"/>
                      </a:pPr>
                      <a:r>
                        <a:rPr lang="es-UY" sz="1000">
                          <a:latin typeface="Arial"/>
                          <a:ea typeface="Calibri"/>
                          <a:cs typeface="Times New Roman"/>
                        </a:rPr>
                        <a:t>¿Consideran necesario la estabilidad laboral para un mejor desempeño de la función?</a:t>
                      </a:r>
                      <a:endParaRPr lang="es-ES" sz="900">
                        <a:latin typeface="Calibri"/>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UY" sz="1000">
                        <a:latin typeface="Arial"/>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44">
                <a:tc>
                  <a:txBody>
                    <a:bodyPr/>
                    <a:lstStyle/>
                    <a:p>
                      <a:pPr>
                        <a:lnSpc>
                          <a:spcPct val="115000"/>
                        </a:lnSpc>
                        <a:spcAft>
                          <a:spcPts val="0"/>
                        </a:spcAft>
                      </a:pPr>
                      <a:r>
                        <a:rPr lang="es-UY" sz="1000">
                          <a:latin typeface="Arial"/>
                          <a:ea typeface="Calibri"/>
                          <a:cs typeface="Times New Roman"/>
                        </a:rPr>
                        <a:t>Comentarios:</a:t>
                      </a:r>
                      <a:endParaRPr lang="es-ES" sz="900">
                        <a:latin typeface="Calibri"/>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UY" sz="1000">
                        <a:latin typeface="Arial"/>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31">
                <a:tc>
                  <a:txBody>
                    <a:bodyPr/>
                    <a:lstStyle/>
                    <a:p>
                      <a:pPr marL="342900" lvl="0" indent="-342900">
                        <a:lnSpc>
                          <a:spcPct val="115000"/>
                        </a:lnSpc>
                        <a:spcAft>
                          <a:spcPts val="0"/>
                        </a:spcAft>
                        <a:buFont typeface="+mj-lt"/>
                        <a:buAutoNum type="alphaUcParenR"/>
                      </a:pPr>
                      <a:r>
                        <a:rPr lang="es-UY" sz="1000">
                          <a:latin typeface="Arial"/>
                          <a:ea typeface="Calibri"/>
                          <a:cs typeface="Times New Roman"/>
                        </a:rPr>
                        <a:t>¿Conocen docentes con afecciones de salud relacionadas con su profesión?</a:t>
                      </a:r>
                      <a:endParaRPr lang="es-ES" sz="900">
                        <a:latin typeface="Calibri"/>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UY" sz="1000">
                        <a:latin typeface="Arial"/>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13">
                <a:tc>
                  <a:txBody>
                    <a:bodyPr/>
                    <a:lstStyle/>
                    <a:p>
                      <a:pPr>
                        <a:lnSpc>
                          <a:spcPct val="115000"/>
                        </a:lnSpc>
                        <a:spcAft>
                          <a:spcPts val="0"/>
                        </a:spcAft>
                      </a:pPr>
                      <a:r>
                        <a:rPr lang="es-UY" sz="1000">
                          <a:latin typeface="Arial"/>
                          <a:ea typeface="Calibri"/>
                          <a:cs typeface="Times New Roman"/>
                        </a:rPr>
                        <a:t>Comentarios:</a:t>
                      </a:r>
                      <a:endParaRPr lang="es-ES" sz="900">
                        <a:latin typeface="Calibri"/>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UY" sz="1000">
                        <a:latin typeface="Arial"/>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286">
                <a:tc>
                  <a:txBody>
                    <a:bodyPr/>
                    <a:lstStyle/>
                    <a:p>
                      <a:pPr marL="342900" lvl="0" indent="-342900">
                        <a:lnSpc>
                          <a:spcPct val="115000"/>
                        </a:lnSpc>
                        <a:spcAft>
                          <a:spcPts val="0"/>
                        </a:spcAft>
                        <a:buFont typeface="+mj-lt"/>
                        <a:buAutoNum type="alphaUcParenR"/>
                      </a:pPr>
                      <a:r>
                        <a:rPr lang="es-UY" sz="1000">
                          <a:latin typeface="Arial"/>
                          <a:ea typeface="Calibri"/>
                          <a:cs typeface="Times New Roman"/>
                        </a:rPr>
                        <a:t>¿Están informados acerca de cuál sería su situación jubilatoria?</a:t>
                      </a:r>
                      <a:endParaRPr lang="es-ES" sz="900">
                        <a:latin typeface="Calibri"/>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UY" sz="1000">
                        <a:latin typeface="Arial"/>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434">
                <a:tc>
                  <a:txBody>
                    <a:bodyPr/>
                    <a:lstStyle/>
                    <a:p>
                      <a:pPr>
                        <a:lnSpc>
                          <a:spcPct val="115000"/>
                        </a:lnSpc>
                        <a:spcAft>
                          <a:spcPts val="0"/>
                        </a:spcAft>
                      </a:pPr>
                      <a:r>
                        <a:rPr lang="es-UY" sz="1000">
                          <a:latin typeface="Arial"/>
                          <a:ea typeface="Calibri"/>
                          <a:cs typeface="Times New Roman"/>
                        </a:rPr>
                        <a:t>Comentarios:</a:t>
                      </a:r>
                      <a:endParaRPr lang="es-ES" sz="900">
                        <a:latin typeface="Calibri"/>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UY" sz="1000" dirty="0">
                        <a:latin typeface="Arial"/>
                        <a:ea typeface="Calibri"/>
                        <a:cs typeface="Times New Roman"/>
                      </a:endParaRPr>
                    </a:p>
                  </a:txBody>
                  <a:tcPr marL="57614" marR="5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4499992" y="2276872"/>
          <a:ext cx="4488160" cy="3659568"/>
        </p:xfrm>
        <a:graphic>
          <a:graphicData uri="http://schemas.openxmlformats.org/drawingml/2006/table">
            <a:tbl>
              <a:tblPr/>
              <a:tblGrid>
                <a:gridCol w="3845049"/>
                <a:gridCol w="643111"/>
              </a:tblGrid>
              <a:tr h="792088">
                <a:tc>
                  <a:txBody>
                    <a:bodyPr/>
                    <a:lstStyle/>
                    <a:p>
                      <a:pPr marL="342900" lvl="0" indent="-342900" algn="l">
                        <a:lnSpc>
                          <a:spcPct val="115000"/>
                        </a:lnSpc>
                        <a:spcAft>
                          <a:spcPts val="0"/>
                        </a:spcAft>
                        <a:buFont typeface="+mj-lt"/>
                        <a:buAutoNum type="arabicPeriod"/>
                      </a:pPr>
                      <a:r>
                        <a:rPr lang="es-UY" sz="1200" b="1">
                          <a:latin typeface="Arial"/>
                          <a:ea typeface="Calibri"/>
                          <a:cs typeface="Times New Roman"/>
                        </a:rPr>
                        <a:t>Condiciones edilicias.</a:t>
                      </a:r>
                      <a:endParaRPr lang="es-ES" sz="11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r>
                        <a:rPr lang="es-UY" sz="1200">
                          <a:latin typeface="Arial"/>
                          <a:ea typeface="Calibri"/>
                          <a:cs typeface="Times New Roman"/>
                        </a:rPr>
                        <a:t>Puntaje</a:t>
                      </a:r>
                      <a:endParaRPr lang="es-ES" sz="11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736">
                <a:tc>
                  <a:txBody>
                    <a:bodyPr/>
                    <a:lstStyle/>
                    <a:p>
                      <a:pPr marL="342900" lvl="0" indent="-342900" algn="l">
                        <a:lnSpc>
                          <a:spcPct val="115000"/>
                        </a:lnSpc>
                        <a:spcAft>
                          <a:spcPts val="0"/>
                        </a:spcAft>
                        <a:buFont typeface="+mj-lt"/>
                        <a:buAutoNum type="alphaUcParenR"/>
                      </a:pPr>
                      <a:r>
                        <a:rPr lang="es-UY" sz="1200">
                          <a:latin typeface="Arial"/>
                          <a:ea typeface="Calibri"/>
                          <a:cs typeface="Times New Roman"/>
                        </a:rPr>
                        <a:t>¿Los espacios pedagógicos son los adecuados para su función?</a:t>
                      </a:r>
                      <a:endParaRPr lang="es-ES" sz="11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11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245">
                <a:tc>
                  <a:txBody>
                    <a:bodyPr/>
                    <a:lstStyle/>
                    <a:p>
                      <a:pPr algn="l">
                        <a:lnSpc>
                          <a:spcPct val="115000"/>
                        </a:lnSpc>
                        <a:spcAft>
                          <a:spcPts val="0"/>
                        </a:spcAft>
                      </a:pPr>
                      <a:r>
                        <a:rPr lang="es-UY" sz="1200">
                          <a:latin typeface="Arial"/>
                          <a:ea typeface="Calibri"/>
                          <a:cs typeface="Times New Roman"/>
                        </a:rPr>
                        <a:t>Comentarios:</a:t>
                      </a:r>
                      <a:endParaRPr lang="es-ES" sz="11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11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68">
                <a:tc>
                  <a:txBody>
                    <a:bodyPr/>
                    <a:lstStyle/>
                    <a:p>
                      <a:pPr marL="342900" lvl="0" indent="-342900" algn="l">
                        <a:lnSpc>
                          <a:spcPct val="115000"/>
                        </a:lnSpc>
                        <a:spcAft>
                          <a:spcPts val="0"/>
                        </a:spcAft>
                        <a:buFont typeface="+mj-lt"/>
                        <a:buAutoNum type="alphaUcParenR"/>
                      </a:pPr>
                      <a:r>
                        <a:rPr lang="es-UY" sz="1200">
                          <a:latin typeface="Arial"/>
                          <a:ea typeface="Calibri"/>
                          <a:cs typeface="Times New Roman"/>
                        </a:rPr>
                        <a:t>¿Se siente seguro en su institución?</a:t>
                      </a:r>
                      <a:endParaRPr lang="es-ES" sz="11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11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369">
                <a:tc>
                  <a:txBody>
                    <a:bodyPr/>
                    <a:lstStyle/>
                    <a:p>
                      <a:pPr marL="457200" algn="l">
                        <a:lnSpc>
                          <a:spcPct val="115000"/>
                        </a:lnSpc>
                        <a:spcAft>
                          <a:spcPts val="0"/>
                        </a:spcAft>
                      </a:pPr>
                      <a:r>
                        <a:rPr lang="es-UY" sz="1200">
                          <a:latin typeface="Arial"/>
                          <a:ea typeface="Calibri"/>
                          <a:cs typeface="Times New Roman"/>
                        </a:rPr>
                        <a:t>Comentarios:</a:t>
                      </a:r>
                      <a:endParaRPr lang="es-ES" sz="11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11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104">
                <a:tc>
                  <a:txBody>
                    <a:bodyPr/>
                    <a:lstStyle/>
                    <a:p>
                      <a:pPr marL="342900" lvl="0" indent="-342900" algn="l">
                        <a:lnSpc>
                          <a:spcPct val="115000"/>
                        </a:lnSpc>
                        <a:spcAft>
                          <a:spcPts val="0"/>
                        </a:spcAft>
                        <a:buFont typeface="+mj-lt"/>
                        <a:buAutoNum type="alphaUcParenR"/>
                      </a:pPr>
                      <a:r>
                        <a:rPr lang="es-UY" sz="1200">
                          <a:latin typeface="Arial"/>
                          <a:ea typeface="Calibri"/>
                          <a:cs typeface="Times New Roman"/>
                        </a:rPr>
                        <a:t>¿Cuentan en el centro con espacios dignos para los funcionarios? (comedor, sala de profesores, baños, vestuarios, duchas..)</a:t>
                      </a:r>
                      <a:endParaRPr lang="es-ES" sz="11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11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898">
                <a:tc>
                  <a:txBody>
                    <a:bodyPr/>
                    <a:lstStyle/>
                    <a:p>
                      <a:pPr algn="l">
                        <a:lnSpc>
                          <a:spcPct val="115000"/>
                        </a:lnSpc>
                        <a:spcAft>
                          <a:spcPts val="0"/>
                        </a:spcAft>
                      </a:pPr>
                      <a:r>
                        <a:rPr lang="es-UY" sz="1200">
                          <a:latin typeface="Arial"/>
                          <a:ea typeface="Calibri"/>
                          <a:cs typeface="Times New Roman"/>
                        </a:rPr>
                        <a:t>Comentarios:</a:t>
                      </a:r>
                      <a:endParaRPr lang="es-ES" sz="11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11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cantilado">
  <a:themeElements>
    <a:clrScheme name="Acantilado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antilado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Acantilado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Acantilado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Acantilado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Acantilado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Acantilado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Acantilado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3218</TotalTime>
  <Words>1000</Words>
  <Application>Microsoft Office PowerPoint</Application>
  <PresentationFormat>Presentación en pantalla (4:3)</PresentationFormat>
  <Paragraphs>146</Paragraphs>
  <Slides>13</Slides>
  <Notes>8</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Acantilado</vt:lpstr>
      <vt:lpstr>Diapositiva 1</vt:lpstr>
      <vt:lpstr>Conflictos de un profesor</vt:lpstr>
      <vt:lpstr>CONSIGNAS</vt:lpstr>
      <vt:lpstr>Informe de la Comisión</vt:lpstr>
      <vt:lpstr>El profesor…el ser humano Componentes Bio/Sico/Social</vt:lpstr>
      <vt:lpstr>Marco Bio- Sico La violencia en y del Trabajo de Nahir Silveira Rondán  </vt:lpstr>
      <vt:lpstr>Finalidad y Conclusiones de la investigación</vt:lpstr>
      <vt:lpstr>Aportes- Encuesta</vt:lpstr>
      <vt:lpstr>Diapositiva 9</vt:lpstr>
      <vt:lpstr>Diapositiva 10</vt:lpstr>
      <vt:lpstr>Aporte de la Comisión</vt:lpstr>
      <vt:lpstr>Diapositiva 12</vt:lpstr>
      <vt:lpstr>Diapositiva 13</vt:lpstr>
    </vt:vector>
  </TitlesOfParts>
  <Company>utu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tic y la ola</dc:title>
  <dc:subject>reflexion pedagogica con uso del cine</dc:subject>
  <dc:creator>Gastón</dc:creator>
  <cp:lastModifiedBy>usuario</cp:lastModifiedBy>
  <cp:revision>237</cp:revision>
  <dcterms:created xsi:type="dcterms:W3CDTF">2009-07-12T20:36:00Z</dcterms:created>
  <dcterms:modified xsi:type="dcterms:W3CDTF">2015-07-16T19:56:58Z</dcterms:modified>
</cp:coreProperties>
</file>